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1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5" r:id="rId14"/>
    <p:sldId id="294" r:id="rId15"/>
    <p:sldId id="28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2700"/>
    <a:srgbClr val="AC2E2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1829" autoAdjust="0"/>
  </p:normalViewPr>
  <p:slideViewPr>
    <p:cSldViewPr>
      <p:cViewPr>
        <p:scale>
          <a:sx n="100" d="100"/>
          <a:sy n="100" d="100"/>
        </p:scale>
        <p:origin x="-294" y="-108"/>
      </p:cViewPr>
      <p:guideLst>
        <p:guide orient="horz" pos="1253"/>
        <p:guide pos="56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1" d="100"/>
          <a:sy n="81" d="100"/>
        </p:scale>
        <p:origin x="-1956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E71A4B-3DE1-4111-9A24-3170002C5D9B}" type="datetimeFigureOut">
              <a:rPr lang="ru-RU" smtClean="0"/>
              <a:pPr/>
              <a:t>22.03.2013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170BE-9995-49CB-A63D-4250DF5F12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5586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CA3FF-078B-4A49-B9D9-463892C66C15}" type="datetimeFigureOut">
              <a:rPr lang="ru-RU" smtClean="0"/>
              <a:pPr/>
              <a:t>22.03.2013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1986E-9C68-4F2A-95A9-EFBAFE8E82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715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1986E-9C68-4F2A-95A9-EFBAFE8E820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4017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mailto:info@zircon.ru" TargetMode="External"/><Relationship Id="rId5" Type="http://schemas.openxmlformats.org/officeDocument/2006/relationships/hyperlink" Target="http://www.zircon.ru/" TargetMode="Externa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\\zrg01\home\maltceva\ЦИРКОН_презентация\Финал\Для презентации\Белый фон для заголовк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420887"/>
            <a:ext cx="7092280" cy="1546787"/>
          </a:xfrm>
          <a:prstGeom prst="rect">
            <a:avLst/>
          </a:prstGeom>
          <a:noFill/>
        </p:spPr>
      </p:pic>
      <p:pic>
        <p:nvPicPr>
          <p:cNvPr id="12" name="Picture 5" descr="\\zrg01\home\maltceva\ЦИРКОН_презентация\Финал\Для презентации\Красный фон для заголовк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3547475"/>
            <a:ext cx="7092280" cy="601605"/>
          </a:xfrm>
          <a:prstGeom prst="rect">
            <a:avLst/>
          </a:prstGeom>
          <a:noFill/>
        </p:spPr>
      </p:pic>
      <p:pic>
        <p:nvPicPr>
          <p:cNvPr id="16" name="Picture 4" descr="\\zrg01\home\maltceva\ЦИРКОН_презентация\Финал\Для презентации\Обложка\Шапк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60648"/>
            <a:ext cx="9144000" cy="578715"/>
          </a:xfrm>
          <a:prstGeom prst="rect">
            <a:avLst/>
          </a:prstGeom>
          <a:noFill/>
        </p:spPr>
      </p:pic>
      <p:pic>
        <p:nvPicPr>
          <p:cNvPr id="17" name="Picture 5" descr="\\zrg01\home\maltceva\ЦИРКОН_презентация\Финал\Для презентации\Обложка\Логотип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62900" y="5665788"/>
            <a:ext cx="1073150" cy="1076325"/>
          </a:xfrm>
          <a:prstGeom prst="rect">
            <a:avLst/>
          </a:prstGeom>
          <a:noFill/>
        </p:spPr>
      </p:pic>
      <p:sp>
        <p:nvSpPr>
          <p:cNvPr id="40" name="Текст 39"/>
          <p:cNvSpPr>
            <a:spLocks noGrp="1"/>
          </p:cNvSpPr>
          <p:nvPr>
            <p:ph type="body" sz="quarter" idx="16" hasCustomPrompt="1"/>
          </p:nvPr>
        </p:nvSpPr>
        <p:spPr>
          <a:xfrm>
            <a:off x="2484438" y="3640325"/>
            <a:ext cx="6480076" cy="436375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000" baseline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</a:lstStyle>
          <a:p>
            <a:pPr lvl="0"/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7" name="Текст 39"/>
          <p:cNvSpPr>
            <a:spLocks noGrp="1"/>
          </p:cNvSpPr>
          <p:nvPr>
            <p:ph type="body" sz="quarter" idx="17" hasCustomPrompt="1"/>
          </p:nvPr>
        </p:nvSpPr>
        <p:spPr>
          <a:xfrm>
            <a:off x="2484437" y="4293096"/>
            <a:ext cx="6480175" cy="93610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spcBef>
                <a:spcPts val="0"/>
              </a:spcBef>
              <a:buNone/>
              <a:defRPr sz="1400" b="0" baseline="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</a:lstStyle>
          <a:p>
            <a:pPr lvl="0"/>
            <a:r>
              <a:rPr lang="ru-RU" dirty="0" smtClean="0"/>
              <a:t>ФИО, мероприятие, название</a:t>
            </a:r>
            <a:endParaRPr lang="ru-RU" dirty="0"/>
          </a:p>
        </p:txBody>
      </p:sp>
      <p:sp>
        <p:nvSpPr>
          <p:cNvPr id="54" name="Текст 39"/>
          <p:cNvSpPr>
            <a:spLocks noGrp="1"/>
          </p:cNvSpPr>
          <p:nvPr>
            <p:ph type="body" sz="quarter" idx="21" hasCustomPrompt="1"/>
          </p:nvPr>
        </p:nvSpPr>
        <p:spPr>
          <a:xfrm>
            <a:off x="3131840" y="6443126"/>
            <a:ext cx="2880320" cy="36004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spcBef>
                <a:spcPts val="0"/>
              </a:spcBef>
              <a:buNone/>
              <a:defRPr sz="1400" b="0" baseline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</a:lstStyle>
          <a:p>
            <a:pPr lvl="0"/>
            <a:r>
              <a:rPr lang="ru-RU" dirty="0" smtClean="0"/>
              <a:t>ДД.ММ.ГГГГ</a:t>
            </a:r>
            <a:endParaRPr lang="ru-RU" dirty="0"/>
          </a:p>
        </p:txBody>
      </p:sp>
      <p:sp>
        <p:nvSpPr>
          <p:cNvPr id="55" name="Текст 39"/>
          <p:cNvSpPr>
            <a:spLocks noGrp="1"/>
          </p:cNvSpPr>
          <p:nvPr>
            <p:ph type="body" sz="quarter" idx="22" hasCustomPrompt="1"/>
          </p:nvPr>
        </p:nvSpPr>
        <p:spPr>
          <a:xfrm>
            <a:off x="2483768" y="2564904"/>
            <a:ext cx="6480720" cy="86409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 baseline="0">
                <a:solidFill>
                  <a:srgbClr val="6F27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</a:lstStyle>
          <a:p>
            <a:pPr lvl="0"/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1027" name="Picture 3" descr="Z:\ZIRCON\ЦИРКОН_Реклама и PR\ФИРМЕННЫЙ СТИЛЬ\2012_Презентация ЦИРКОН (разработка)\Рисунки_для итоговой презентации\Значки новые\Белая стрелка в красном квадрате-01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16644" y="2348880"/>
            <a:ext cx="888157" cy="1406449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\\zrg01\home\maltceva\ЦИРКОН_презентация\Финал\Для презентации\Обложка\Белый фон для заголовка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67" y="2411288"/>
            <a:ext cx="7092933" cy="1738438"/>
          </a:xfrm>
          <a:prstGeom prst="rect">
            <a:avLst/>
          </a:prstGeom>
          <a:noFill/>
          <a:effectLst/>
        </p:spPr>
      </p:pic>
      <p:sp>
        <p:nvSpPr>
          <p:cNvPr id="12" name="Номер слайда 10"/>
          <p:cNvSpPr txBox="1">
            <a:spLocks noChangeAspect="1"/>
          </p:cNvSpPr>
          <p:nvPr userDrawn="1"/>
        </p:nvSpPr>
        <p:spPr>
          <a:xfrm>
            <a:off x="8479548" y="6184023"/>
            <a:ext cx="432000" cy="4320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Текст 39"/>
          <p:cNvSpPr>
            <a:spLocks noGrp="1"/>
          </p:cNvSpPr>
          <p:nvPr>
            <p:ph type="body" sz="quarter" idx="22" hasCustomPrompt="1"/>
          </p:nvPr>
        </p:nvSpPr>
        <p:spPr>
          <a:xfrm>
            <a:off x="2484437" y="2565400"/>
            <a:ext cx="6480175" cy="86409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 baseline="0">
                <a:solidFill>
                  <a:srgbClr val="6F27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</a:lstStyle>
          <a:p>
            <a:pPr lvl="0"/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18" name="Picture 5" descr="\\zrg01\home\maltceva\ЦИРКОН_презентация\Финал\Для презентации\Красный фон для заголовка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3547475"/>
            <a:ext cx="7092280" cy="601605"/>
          </a:xfrm>
          <a:prstGeom prst="rect">
            <a:avLst/>
          </a:prstGeom>
          <a:noFill/>
        </p:spPr>
      </p:pic>
      <p:sp>
        <p:nvSpPr>
          <p:cNvPr id="14" name="Текст 39"/>
          <p:cNvSpPr>
            <a:spLocks noGrp="1"/>
          </p:cNvSpPr>
          <p:nvPr>
            <p:ph type="body" sz="quarter" idx="16" hasCustomPrompt="1"/>
          </p:nvPr>
        </p:nvSpPr>
        <p:spPr>
          <a:xfrm>
            <a:off x="2484438" y="3644900"/>
            <a:ext cx="6480175" cy="4318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000" baseline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</a:lstStyle>
          <a:p>
            <a:pPr lvl="0"/>
            <a:r>
              <a:rPr lang="ru-RU" dirty="0" smtClean="0"/>
              <a:t>Образец подзаголовка</a:t>
            </a:r>
            <a:endParaRPr lang="ru-RU" dirty="0"/>
          </a:p>
        </p:txBody>
      </p:sp>
      <p:pic>
        <p:nvPicPr>
          <p:cNvPr id="19" name="Picture 6" descr="\\zrg01\home\maltceva\ЦИРКОН_презентация\Финал\Для презентации\Страница\Для номера страницы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27546" y="6044242"/>
            <a:ext cx="719137" cy="719137"/>
          </a:xfrm>
          <a:prstGeom prst="rect">
            <a:avLst/>
          </a:prstGeom>
          <a:noFill/>
        </p:spPr>
      </p:pic>
      <p:pic>
        <p:nvPicPr>
          <p:cNvPr id="9" name="Picture 3" descr="Z:\ZIRCON\ЦИРКОН_Реклама и PR\ФИРМЕННЫЙ СТИЛЬ\2012_Презентация ЦИРКОН (разработка)\Рисунки_для итоговой презентации\Значки новые\Белая стрелка в красном квадрате-01.pn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16644" y="2348880"/>
            <a:ext cx="888157" cy="14064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главление"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\\zrg01\home\maltceva\ЦИРКОН_презентация\Финал\Для презентации\Страница\Красная полоса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583" y="836712"/>
            <a:ext cx="8697417" cy="207941"/>
          </a:xfrm>
          <a:prstGeom prst="rect">
            <a:avLst/>
          </a:prstGeom>
          <a:noFill/>
        </p:spPr>
      </p:pic>
      <p:sp>
        <p:nvSpPr>
          <p:cNvPr id="9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7560071" cy="482374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61950" indent="-361950">
              <a:spcBef>
                <a:spcPts val="600"/>
              </a:spcBef>
              <a:buClr>
                <a:srgbClr val="C00000"/>
              </a:buClr>
              <a:buFont typeface="+mj-lt"/>
              <a:buAutoNum type="arabicPeriod"/>
              <a:defRPr sz="1600" b="1">
                <a:solidFill>
                  <a:schemeClr val="tx1"/>
                </a:solidFill>
                <a:latin typeface="+mn-lt"/>
                <a:ea typeface="Open Sans" pitchFamily="34" charset="0"/>
                <a:cs typeface="Open Sans" pitchFamily="34" charset="0"/>
              </a:defRPr>
            </a:lvl1pPr>
            <a:lvl2pPr marL="628650" indent="-266700">
              <a:spcBef>
                <a:spcPts val="600"/>
              </a:spcBef>
              <a:buClr>
                <a:srgbClr val="C00000"/>
              </a:buClr>
              <a:buFont typeface="+mj-lt"/>
              <a:buAutoNum type="arabicPeriod"/>
              <a:tabLst/>
              <a:defRPr sz="1600">
                <a:latin typeface="+mn-lt"/>
              </a:defRPr>
            </a:lvl2pPr>
            <a:lvl3pPr marL="895350" indent="-266700" defTabSz="808038">
              <a:spcBef>
                <a:spcPts val="600"/>
              </a:spcBef>
              <a:buClr>
                <a:srgbClr val="C00000"/>
              </a:buClr>
              <a:buFont typeface="+mj-lt"/>
              <a:buAutoNum type="arabicPeriod"/>
              <a:defRPr sz="1600" i="1">
                <a:latin typeface="+mn-lt"/>
              </a:defRPr>
            </a:lvl3pPr>
            <a:lvl4pPr marL="900000" indent="-180975">
              <a:spcBef>
                <a:spcPts val="600"/>
              </a:spcBef>
              <a:buFont typeface="+mj-lt"/>
              <a:buAutoNum type="alphaLcParenR"/>
              <a:tabLst>
                <a:tab pos="1616075" algn="l"/>
              </a:tabLst>
              <a:defRPr sz="1600">
                <a:latin typeface="+mj-lt"/>
              </a:defRPr>
            </a:lvl4pPr>
            <a:lvl5pPr marL="1080000" indent="-179388">
              <a:spcBef>
                <a:spcPts val="600"/>
              </a:spcBef>
              <a:buFont typeface="+mj-lt"/>
              <a:buAutoNum type="romanLcPeriod"/>
              <a:tabLst/>
              <a:defRPr sz="160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  <p:sp>
        <p:nvSpPr>
          <p:cNvPr id="10" name="Заголовок 36"/>
          <p:cNvSpPr>
            <a:spLocks noGrp="1"/>
          </p:cNvSpPr>
          <p:nvPr>
            <p:ph type="title" hasCustomPrompt="1"/>
          </p:nvPr>
        </p:nvSpPr>
        <p:spPr>
          <a:xfrm>
            <a:off x="827584" y="0"/>
            <a:ext cx="7848104" cy="765175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ru-RU" dirty="0" smtClean="0"/>
              <a:t>Оглавление</a:t>
            </a:r>
            <a:endParaRPr lang="ru-RU" dirty="0"/>
          </a:p>
        </p:txBody>
      </p:sp>
      <p:pic>
        <p:nvPicPr>
          <p:cNvPr id="24" name="Picture 5" descr="\\zrg01\home\maltceva\ЦИРКОН_презентация\Финал\Для презентации\Страница\Шапка вниз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21" y="6131398"/>
            <a:ext cx="9144000" cy="545179"/>
          </a:xfrm>
          <a:prstGeom prst="rect">
            <a:avLst/>
          </a:prstGeom>
          <a:noFill/>
        </p:spPr>
      </p:pic>
      <p:sp>
        <p:nvSpPr>
          <p:cNvPr id="25" name="Номер слайда 10"/>
          <p:cNvSpPr txBox="1">
            <a:spLocks noChangeAspect="1"/>
          </p:cNvSpPr>
          <p:nvPr userDrawn="1"/>
        </p:nvSpPr>
        <p:spPr>
          <a:xfrm>
            <a:off x="8479548" y="6184023"/>
            <a:ext cx="432000" cy="4320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Picture 6" descr="\\zrg01\home\maltceva\ЦИРКОН_презентация\Финал\Для презентации\Страница\Для номера страницы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27546" y="6044242"/>
            <a:ext cx="719137" cy="719137"/>
          </a:xfrm>
          <a:prstGeom prst="rect">
            <a:avLst/>
          </a:prstGeom>
          <a:noFill/>
        </p:spPr>
      </p:pic>
      <p:pic>
        <p:nvPicPr>
          <p:cNvPr id="11" name="Picture 3" descr="Z:\ZIRCON\ЦИРКОН_Реклама и PR\ФИРМЕННЫЙ СТИЛЬ\2012_Презентация ЦИРКОН (разработка)\Рисунки_для итоговой презентации\Значки новые\Белая стрелка в красном квадрате-01.pn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995" y="-224357"/>
            <a:ext cx="818501" cy="1296144"/>
          </a:xfrm>
          <a:prstGeom prst="rect">
            <a:avLst/>
          </a:prstGeom>
          <a:noFill/>
        </p:spPr>
      </p:pic>
      <p:sp>
        <p:nvSpPr>
          <p:cNvPr id="12" name="Текст 31"/>
          <p:cNvSpPr>
            <a:spLocks noGrp="1"/>
          </p:cNvSpPr>
          <p:nvPr>
            <p:ph type="body" sz="quarter" idx="11" hasCustomPrompt="1"/>
          </p:nvPr>
        </p:nvSpPr>
        <p:spPr>
          <a:xfrm>
            <a:off x="8132894" y="1155375"/>
            <a:ext cx="554220" cy="4793905"/>
          </a:xfrm>
          <a:prstGeom prst="rect">
            <a:avLst/>
          </a:prstGeom>
        </p:spPr>
        <p:txBody>
          <a:bodyPr lIns="0" tIns="0" rIns="90000" bIns="0">
            <a:normAutofit/>
          </a:bodyPr>
          <a:lstStyle>
            <a:lvl1pPr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>
                <a:solidFill>
                  <a:srgbClr val="AC2E23"/>
                </a:solidFill>
              </a:defRPr>
            </a:lvl1pPr>
          </a:lstStyle>
          <a:p>
            <a:pPr lvl="0"/>
            <a:r>
              <a:rPr lang="ru-RU" dirty="0" smtClean="0"/>
              <a:t>№</a:t>
            </a:r>
          </a:p>
          <a:p>
            <a:pPr lvl="0"/>
            <a:r>
              <a:rPr lang="ru-RU" dirty="0" smtClean="0"/>
              <a:t>№</a:t>
            </a:r>
          </a:p>
          <a:p>
            <a:pPr lvl="0"/>
            <a:r>
              <a:rPr lang="ru-RU" dirty="0" smtClean="0"/>
              <a:t>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42935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(без подзголовков)"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\\zrg01\home\maltceva\ЦИРКОН_презентация\Финал\Для презентации\Страница\Красная полоса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583" y="836712"/>
            <a:ext cx="8697417" cy="207941"/>
          </a:xfrm>
          <a:prstGeom prst="rect">
            <a:avLst/>
          </a:prstGeom>
          <a:noFill/>
        </p:spPr>
      </p:pic>
      <p:sp>
        <p:nvSpPr>
          <p:cNvPr id="9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8207376" cy="482374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60000" indent="-360000">
              <a:spcBef>
                <a:spcPts val="600"/>
              </a:spcBef>
              <a:buClr>
                <a:srgbClr val="6F2700"/>
              </a:buClr>
              <a:buFont typeface="+mj-lt"/>
              <a:buAutoNum type="arabicPeriod"/>
              <a:defRPr sz="2000">
                <a:solidFill>
                  <a:srgbClr val="6F2700"/>
                </a:solidFill>
                <a:latin typeface="+mn-lt"/>
                <a:ea typeface="Open Sans" pitchFamily="34" charset="0"/>
                <a:cs typeface="Open Sans" pitchFamily="34" charset="0"/>
              </a:defRPr>
            </a:lvl1pPr>
            <a:lvl2pPr marL="630000" indent="-270000">
              <a:spcBef>
                <a:spcPts val="600"/>
              </a:spcBef>
              <a:buClr>
                <a:srgbClr val="C00000"/>
              </a:buClr>
              <a:buFont typeface="+mj-lt"/>
              <a:buAutoNum type="arabicParenR"/>
              <a:tabLst/>
              <a:defRPr sz="1800">
                <a:latin typeface="+mj-lt"/>
              </a:defRPr>
            </a:lvl2pPr>
            <a:lvl3pPr marL="810000" indent="-270000" defTabSz="808038">
              <a:spcBef>
                <a:spcPts val="600"/>
              </a:spcBef>
              <a:buClr>
                <a:srgbClr val="C00000"/>
              </a:buClr>
              <a:buFont typeface="+mj-lt"/>
              <a:buAutoNum type="alphaLcPeriod"/>
              <a:defRPr sz="1800">
                <a:latin typeface="+mj-lt"/>
              </a:defRPr>
            </a:lvl3pPr>
            <a:lvl4pPr marL="990600" indent="-270000">
              <a:spcBef>
                <a:spcPts val="600"/>
              </a:spcBef>
              <a:buFont typeface="+mj-lt"/>
              <a:buAutoNum type="alphaLcParenR"/>
              <a:tabLst>
                <a:tab pos="1616075" algn="l"/>
              </a:tabLst>
              <a:defRPr sz="1600">
                <a:latin typeface="+mj-lt"/>
              </a:defRPr>
            </a:lvl4pPr>
            <a:lvl5pPr marL="1079500" indent="-179388">
              <a:spcBef>
                <a:spcPts val="600"/>
              </a:spcBef>
              <a:buFont typeface="+mj-lt"/>
              <a:buAutoNum type="romanLcPeriod"/>
              <a:tabLst/>
              <a:defRPr sz="160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0" name="Заголовок 36"/>
          <p:cNvSpPr>
            <a:spLocks noGrp="1"/>
          </p:cNvSpPr>
          <p:nvPr>
            <p:ph type="title" hasCustomPrompt="1"/>
          </p:nvPr>
        </p:nvSpPr>
        <p:spPr>
          <a:xfrm>
            <a:off x="827584" y="0"/>
            <a:ext cx="7848104" cy="765175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ru-RU" dirty="0" smtClean="0"/>
              <a:t>Образец заголовка </a:t>
            </a:r>
            <a:endParaRPr lang="ru-RU" dirty="0"/>
          </a:p>
        </p:txBody>
      </p:sp>
      <p:pic>
        <p:nvPicPr>
          <p:cNvPr id="24" name="Picture 5" descr="\\zrg01\home\maltceva\ЦИРКОН_презентация\Финал\Для презентации\Страница\Шапка вниз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21" y="6131398"/>
            <a:ext cx="9144000" cy="545179"/>
          </a:xfrm>
          <a:prstGeom prst="rect">
            <a:avLst/>
          </a:prstGeom>
          <a:noFill/>
        </p:spPr>
      </p:pic>
      <p:sp>
        <p:nvSpPr>
          <p:cNvPr id="25" name="Номер слайда 10"/>
          <p:cNvSpPr txBox="1">
            <a:spLocks noChangeAspect="1"/>
          </p:cNvSpPr>
          <p:nvPr userDrawn="1"/>
        </p:nvSpPr>
        <p:spPr>
          <a:xfrm>
            <a:off x="8479548" y="6184023"/>
            <a:ext cx="432000" cy="4320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Picture 6" descr="\\zrg01\home\maltceva\ЦИРКОН_презентация\Финал\Для презентации\Страница\Для номера страницы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27546" y="6044242"/>
            <a:ext cx="719137" cy="719137"/>
          </a:xfrm>
          <a:prstGeom prst="rect">
            <a:avLst/>
          </a:prstGeom>
          <a:noFill/>
        </p:spPr>
      </p:pic>
      <p:pic>
        <p:nvPicPr>
          <p:cNvPr id="11" name="Picture 3" descr="Z:\ZIRCON\ЦИРКОН_Реклама и PR\ФИРМЕННЫЙ СТИЛЬ\2012_Презентация ЦИРКОН (разработка)\Рисунки_для итоговой презентации\Значки новые\Белая стрелка в красном квадрате-01.pn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995" y="-224357"/>
            <a:ext cx="818501" cy="12961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00281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(с подзаголовками, маркеры)"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\\zrg01\home\maltceva\ЦИРКОН_презентация\Финал\Для презентации\Страница\Красная полоса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583" y="836712"/>
            <a:ext cx="8697417" cy="207941"/>
          </a:xfrm>
          <a:prstGeom prst="rect">
            <a:avLst/>
          </a:prstGeom>
          <a:solidFill>
            <a:srgbClr val="AC2E23"/>
          </a:solidFill>
        </p:spPr>
      </p:pic>
      <p:pic>
        <p:nvPicPr>
          <p:cNvPr id="22" name="Picture 5" descr="\\zrg01\home\maltceva\ЦИРКОН_презентация\Финал\Для презентации\Страница\Шапка вниз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21" y="6131398"/>
            <a:ext cx="9144000" cy="545179"/>
          </a:xfrm>
          <a:prstGeom prst="rect">
            <a:avLst/>
          </a:prstGeom>
          <a:noFill/>
        </p:spPr>
      </p:pic>
      <p:sp>
        <p:nvSpPr>
          <p:cNvPr id="36" name="Содержимое 35"/>
          <p:cNvSpPr>
            <a:spLocks noGrp="1"/>
          </p:cNvSpPr>
          <p:nvPr userDrawn="1">
            <p:ph sz="quarter" idx="11"/>
          </p:nvPr>
        </p:nvSpPr>
        <p:spPr>
          <a:xfrm>
            <a:off x="467545" y="1124744"/>
            <a:ext cx="8208143" cy="4823742"/>
          </a:xfrm>
          <a:prstGeom prst="rect">
            <a:avLst/>
          </a:prstGeom>
        </p:spPr>
        <p:txBody>
          <a:bodyPr lIns="0" tIns="0" rIns="0" bIns="0"/>
          <a:lstStyle>
            <a:lvl1pPr marL="360000" indent="-360000">
              <a:spcBef>
                <a:spcPts val="600"/>
              </a:spcBef>
              <a:buFontTx/>
              <a:buBlip>
                <a:blip r:embed="rId5"/>
              </a:buBlip>
              <a:defRPr sz="2000">
                <a:solidFill>
                  <a:srgbClr val="6F2700"/>
                </a:solidFill>
                <a:latin typeface="+mn-lt"/>
                <a:ea typeface="Open Sans" pitchFamily="34" charset="0"/>
                <a:cs typeface="Open Sans" pitchFamily="34" charset="0"/>
              </a:defRPr>
            </a:lvl1pPr>
            <a:lvl2pPr marL="630000" indent="-270000">
              <a:spcBef>
                <a:spcPts val="600"/>
              </a:spcBef>
              <a:buFontTx/>
              <a:buBlip>
                <a:blip r:embed="rId6"/>
              </a:buBlip>
              <a:defRPr sz="1800">
                <a:solidFill>
                  <a:schemeClr val="tx1"/>
                </a:solidFill>
                <a:latin typeface="+mj-lt"/>
              </a:defRPr>
            </a:lvl2pPr>
            <a:lvl3pPr marL="720000" indent="-270000">
              <a:spcBef>
                <a:spcPts val="600"/>
              </a:spcBef>
              <a:buFontTx/>
              <a:buBlip>
                <a:blip r:embed="rId7"/>
              </a:buBlip>
              <a:defRPr sz="1800"/>
            </a:lvl3pPr>
            <a:lvl4pPr marL="810000" indent="-180000">
              <a:spcBef>
                <a:spcPts val="600"/>
              </a:spcBef>
              <a:buFont typeface="Wingdings" pitchFamily="2" charset="2"/>
              <a:buChar char="§"/>
              <a:defRPr sz="1600"/>
            </a:lvl4pPr>
            <a:lvl5pPr marL="900000" indent="-180000">
              <a:spcBef>
                <a:spcPts val="600"/>
              </a:spcBef>
              <a:buFont typeface="Arial" pitchFamily="34" charset="0"/>
              <a:buChar char="•"/>
              <a:defRPr sz="16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37" name="Заголовок 36"/>
          <p:cNvSpPr>
            <a:spLocks noGrp="1"/>
          </p:cNvSpPr>
          <p:nvPr userDrawn="1">
            <p:ph type="title"/>
          </p:nvPr>
        </p:nvSpPr>
        <p:spPr>
          <a:xfrm>
            <a:off x="827584" y="0"/>
            <a:ext cx="7848104" cy="765175"/>
          </a:xfrm>
          <a:prstGeom prst="rect">
            <a:avLst/>
          </a:prstGeom>
        </p:spPr>
        <p:txBody>
          <a:bodyPr anchor="ctr"/>
          <a:lstStyle>
            <a:lvl1pPr algn="l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1" name="Номер слайда 10"/>
          <p:cNvSpPr txBox="1">
            <a:spLocks noChangeAspect="1"/>
          </p:cNvSpPr>
          <p:nvPr userDrawn="1"/>
        </p:nvSpPr>
        <p:spPr>
          <a:xfrm>
            <a:off x="8479548" y="6184023"/>
            <a:ext cx="432000" cy="4320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6" descr="\\zrg01\home\maltceva\ЦИРКОН_презентация\Финал\Для презентации\Страница\Для номера страницы.pn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27546" y="6044242"/>
            <a:ext cx="719137" cy="719137"/>
          </a:xfrm>
          <a:prstGeom prst="rect">
            <a:avLst/>
          </a:prstGeom>
          <a:noFill/>
        </p:spPr>
      </p:pic>
      <p:pic>
        <p:nvPicPr>
          <p:cNvPr id="9" name="Picture 3" descr="Z:\ZIRCON\ЦИРКОН_Реклама и PR\ФИРМЕННЫЙ СТИЛЬ\2012_Презентация ЦИРКОН (разработка)\Рисунки_для итоговой презентации\Значки новые\Белая стрелка в красном квадрате-01.png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1995" y="-224357"/>
            <a:ext cx="818501" cy="1296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dpi="0" rotWithShape="1">
          <a:blip r:embed="rId2" cstate="print">
            <a:alphaModFix amt="50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97152"/>
            <a:ext cx="7272808" cy="432048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2000" b="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71600" y="260350"/>
            <a:ext cx="7272808" cy="45368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71600" y="5229200"/>
            <a:ext cx="7272808" cy="8640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pic>
        <p:nvPicPr>
          <p:cNvPr id="15" name="Picture 5" descr="\\zrg01\home\maltceva\ЦИРКОН_презентация\Финал\Для презентации\Страница\Шапка вниз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21" y="6131398"/>
            <a:ext cx="9144000" cy="545179"/>
          </a:xfrm>
          <a:prstGeom prst="rect">
            <a:avLst/>
          </a:prstGeom>
          <a:noFill/>
        </p:spPr>
      </p:pic>
      <p:sp>
        <p:nvSpPr>
          <p:cNvPr id="16" name="Номер слайда 10"/>
          <p:cNvSpPr txBox="1">
            <a:spLocks noChangeAspect="1"/>
          </p:cNvSpPr>
          <p:nvPr userDrawn="1"/>
        </p:nvSpPr>
        <p:spPr>
          <a:xfrm>
            <a:off x="8479548" y="6184023"/>
            <a:ext cx="432000" cy="4320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6" descr="\\zrg01\home\maltceva\ЦИРКОН_презентация\Финал\Для презентации\Страница\Для номера страницы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27546" y="6044242"/>
            <a:ext cx="719137" cy="719137"/>
          </a:xfrm>
          <a:prstGeom prst="rect">
            <a:avLst/>
          </a:prstGeom>
          <a:noFill/>
        </p:spPr>
      </p:pic>
      <p:pic>
        <p:nvPicPr>
          <p:cNvPr id="9" name="Picture 3" descr="Z:\ZIRCON\ЦИРКОН_Реклама и PR\ФИРМЕННЫЙ СТИЛЬ\2012_Презентация ЦИРКОН (разработка)\Рисунки_для итоговой презентации\Значки новые\Белая стрелка в красном квадрате-01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7137" y="4999265"/>
            <a:ext cx="912215" cy="14445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Заключительный слайд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\\zrg01\home\maltceva\ЦИРКОН_презентация\Финал\Для презентации\Обложка\Белый фон для заголовка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772817"/>
            <a:ext cx="6948264" cy="2232248"/>
          </a:xfrm>
          <a:prstGeom prst="rect">
            <a:avLst/>
          </a:prstGeom>
          <a:noFill/>
          <a:effectLst/>
        </p:spPr>
      </p:pic>
      <p:pic>
        <p:nvPicPr>
          <p:cNvPr id="10" name="Picture 5" descr="\\zrg01\home\maltceva\ЦИРКОН_презентация\Финал\Для презентации\Обложка\Красный фон для заголовка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3789040"/>
            <a:ext cx="6949150" cy="432048"/>
          </a:xfrm>
          <a:prstGeom prst="rect">
            <a:avLst/>
          </a:prstGeom>
          <a:noFill/>
          <a:effectLst/>
        </p:spPr>
      </p:pic>
      <p:sp>
        <p:nvSpPr>
          <p:cNvPr id="11" name="TextBox 10"/>
          <p:cNvSpPr txBox="1"/>
          <p:nvPr userDrawn="1"/>
        </p:nvSpPr>
        <p:spPr>
          <a:xfrm>
            <a:off x="1331640" y="1853332"/>
            <a:ext cx="6696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6F27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Благодарим за внимание!</a:t>
            </a:r>
            <a:endParaRPr lang="ru-RU" sz="2800" dirty="0">
              <a:solidFill>
                <a:srgbClr val="6F270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1331640" y="2285380"/>
            <a:ext cx="669674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Исследовательская группа ЦИРКОН</a:t>
            </a:r>
          </a:p>
          <a:p>
            <a:pPr algn="ctr"/>
            <a:r>
              <a:rPr lang="en-US" dirty="0" smtClean="0">
                <a:latin typeface="+mj-lt"/>
                <a:hlinkClick r:id="rId5"/>
              </a:rPr>
              <a:t>www.zircon.ru</a:t>
            </a:r>
            <a:r>
              <a:rPr lang="en-US" dirty="0" smtClean="0">
                <a:latin typeface="+mj-lt"/>
              </a:rPr>
              <a:t>, </a:t>
            </a:r>
            <a:endParaRPr lang="ru-RU" dirty="0" smtClean="0">
              <a:latin typeface="+mj-lt"/>
            </a:endParaRPr>
          </a:p>
          <a:p>
            <a:pPr algn="ctr"/>
            <a:r>
              <a:rPr lang="en-US" dirty="0" smtClean="0">
                <a:latin typeface="+mj-lt"/>
              </a:rPr>
              <a:t>e-mail: </a:t>
            </a:r>
            <a:r>
              <a:rPr lang="en-US" dirty="0" smtClean="0">
                <a:latin typeface="+mj-lt"/>
                <a:hlinkClick r:id="rId6"/>
              </a:rPr>
              <a:t>info@zircon.ru</a:t>
            </a:r>
            <a:r>
              <a:rPr lang="ru-RU" dirty="0" smtClean="0">
                <a:latin typeface="+mj-lt"/>
              </a:rPr>
              <a:t> </a:t>
            </a:r>
          </a:p>
          <a:p>
            <a:pPr algn="ctr"/>
            <a:r>
              <a:rPr lang="en-US" dirty="0" smtClean="0">
                <a:latin typeface="+mj-lt"/>
              </a:rPr>
              <a:t>Skype: zircon.r.g.</a:t>
            </a:r>
            <a:endParaRPr lang="ru-RU" dirty="0" smtClean="0">
              <a:latin typeface="+mj-lt"/>
            </a:endParaRPr>
          </a:p>
          <a:p>
            <a:pPr algn="ctr"/>
            <a:r>
              <a:rPr lang="ru-RU" dirty="0" smtClean="0">
                <a:latin typeface="+mj-lt"/>
                <a:ea typeface="Open Sans" pitchFamily="34" charset="0"/>
                <a:cs typeface="Open Sans" pitchFamily="34" charset="0"/>
              </a:rPr>
              <a:t>8(495)621-34-15, </a:t>
            </a:r>
            <a:r>
              <a:rPr lang="ru-RU" dirty="0" smtClean="0"/>
              <a:t>628-51-67 </a:t>
            </a:r>
            <a:endParaRPr lang="ru-RU" dirty="0" smtClean="0">
              <a:latin typeface="+mj-lt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3075" name="Picture 3" descr="Z:\ZIRCON\ЦИРКОН_Реклама и PR\ФИРМЕННЫЙ СТИЛЬ\2012_Презентация ЦИРКОН (разработка)\Рисунки_для итоговой презентации\Обложка\Логотип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26800" y="6044400"/>
            <a:ext cx="717877" cy="72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551A9B3E-41BA-4C51-8C1F-D7153596C6F3}" type="datetime1">
              <a:rPr lang="ru-RU" smtClean="0"/>
              <a:pPr/>
              <a:t>22.03.2013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95" r:id="rId3"/>
    <p:sldLayoutId id="2147483692" r:id="rId4"/>
    <p:sldLayoutId id="2147483650" r:id="rId5"/>
    <p:sldLayoutId id="2147483657" r:id="rId6"/>
    <p:sldLayoutId id="2147483655" r:id="rId7"/>
    <p:sldLayoutId id="2147483696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r" defTabSz="914400" rtl="0" eaLnBrk="1" latinLnBrk="0" hangingPunct="1">
        <a:spcBef>
          <a:spcPct val="0"/>
        </a:spcBef>
        <a:buNone/>
        <a:defRPr sz="2800" kern="1200">
          <a:solidFill>
            <a:srgbClr val="6F2700"/>
          </a:solidFill>
          <a:latin typeface="Open Sans" pitchFamily="34" charset="0"/>
          <a:ea typeface="Open Sans" pitchFamily="34" charset="0"/>
          <a:cs typeface="Open Sans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gen.ecovillage.org/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6"/>
          </p:nvPr>
        </p:nvSpPr>
        <p:spPr>
          <a:xfrm>
            <a:off x="2483768" y="3645024"/>
            <a:ext cx="6480076" cy="436375"/>
          </a:xfrm>
        </p:spPr>
        <p:txBody>
          <a:bodyPr/>
          <a:lstStyle/>
          <a:p>
            <a:r>
              <a:rPr lang="ru-RU" dirty="0" smtClean="0"/>
              <a:t>Результаты социологического исследования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b="1" dirty="0" smtClean="0"/>
              <a:t>Д.Мальцева, А.Хомякова</a:t>
            </a:r>
            <a:r>
              <a:rPr lang="ru-RU" dirty="0" smtClean="0"/>
              <a:t>,</a:t>
            </a:r>
          </a:p>
          <a:p>
            <a:r>
              <a:rPr lang="ru-RU" dirty="0" smtClean="0"/>
              <a:t>презентация для международного симпозиума </a:t>
            </a:r>
          </a:p>
          <a:p>
            <a:r>
              <a:rPr lang="ru-RU" b="1" dirty="0" smtClean="0"/>
              <a:t>ПУТИ РОССИИ: альтернативы общественного развития 2.0</a:t>
            </a: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smtClean="0"/>
              <a:t>Москва, 22 – 23 марта 2013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22"/>
          </p:nvPr>
        </p:nvSpPr>
        <p:spPr>
          <a:xfrm>
            <a:off x="2555330" y="2462206"/>
            <a:ext cx="6480720" cy="864096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ru-RU" sz="2400" dirty="0" smtClean="0"/>
              <a:t>Экопоселения как экспериментальные 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ru-RU" sz="2400" dirty="0" smtClean="0"/>
              <a:t>площадки развития сельской России: 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ru-RU" sz="2400" dirty="0" smtClean="0"/>
              <a:t>изучение возможного потенциала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58775" lvl="2" indent="3175">
              <a:buNone/>
            </a:pPr>
            <a:r>
              <a:rPr lang="ru-RU" dirty="0" smtClean="0"/>
              <a:t>Движение </a:t>
            </a:r>
            <a:r>
              <a:rPr lang="ru-RU" dirty="0" err="1" smtClean="0"/>
              <a:t>экопоселений</a:t>
            </a:r>
            <a:r>
              <a:rPr lang="ru-RU" dirty="0" smtClean="0"/>
              <a:t> в современной России – явление пока относительно новое, немногочисленное и малоизученное. В масштабах всей страны оно представляется скорее маргинальным.</a:t>
            </a:r>
            <a:endParaRPr lang="ru-RU" dirty="0" smtClean="0">
              <a:ea typeface="Open Sans" pitchFamily="34" charset="0"/>
              <a:cs typeface="Open Sans" pitchFamily="34" charset="0"/>
            </a:endParaRPr>
          </a:p>
          <a:p>
            <a:pPr marL="358775" lvl="2" indent="3175">
              <a:buNone/>
            </a:pPr>
            <a:r>
              <a:rPr lang="ru-RU" dirty="0" smtClean="0"/>
              <a:t>Однако некоторые данные показывают, что в этом движении есть отдельные моменты, которые несут в себе зерна </a:t>
            </a:r>
            <a:r>
              <a:rPr lang="ru-RU" b="1" dirty="0" smtClean="0"/>
              <a:t>«нового </a:t>
            </a:r>
            <a:r>
              <a:rPr lang="ru-RU" b="1" dirty="0" err="1" smtClean="0"/>
              <a:t>цивилизационного</a:t>
            </a:r>
            <a:r>
              <a:rPr lang="ru-RU" b="1" dirty="0" smtClean="0"/>
              <a:t> тренда»</a:t>
            </a:r>
            <a:r>
              <a:rPr lang="ru-RU" dirty="0" smtClean="0"/>
              <a:t>, свидетельствуют о зарождении и развитии новых передовых практик. </a:t>
            </a:r>
          </a:p>
          <a:p>
            <a:pPr marL="358775" lvl="2" indent="3175">
              <a:buNone/>
            </a:pPr>
            <a:endParaRPr lang="ru-RU" dirty="0" smtClean="0">
              <a:latin typeface="Open Sans"/>
              <a:ea typeface="Open Sans" pitchFamily="34" charset="0"/>
              <a:cs typeface="Open Sans" pitchFamily="34" charset="0"/>
            </a:endParaRPr>
          </a:p>
          <a:p>
            <a:pPr marL="714375" lvl="2" indent="0">
              <a:buNone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Прогнозирование социальных процессов может осуществляться через анализ передовых групп</a:t>
            </a:r>
          </a:p>
          <a:p>
            <a:pPr marL="358775" lvl="2" indent="3175">
              <a:buNone/>
            </a:pPr>
            <a:endParaRPr lang="ru-RU" b="1" dirty="0" smtClean="0">
              <a:solidFill>
                <a:schemeClr val="accent2">
                  <a:lumMod val="75000"/>
                </a:schemeClr>
              </a:solidFill>
              <a:latin typeface="Open Sans"/>
              <a:ea typeface="Open Sans" pitchFamily="34" charset="0"/>
              <a:cs typeface="Open Sans" pitchFamily="34" charset="0"/>
            </a:endParaRPr>
          </a:p>
          <a:p>
            <a:pPr marL="714375" lvl="2" indent="0">
              <a:buNone/>
            </a:pPr>
            <a:r>
              <a:rPr lang="ru-RU" sz="2000" dirty="0" smtClean="0"/>
              <a:t>Могут ли экопоселения стать влиятельным социальным явлением в стране, в какой мере они являются моделью передовых тиражируемых практик? </a:t>
            </a:r>
            <a:endParaRPr lang="ru-RU" sz="2000" dirty="0" smtClean="0">
              <a:ea typeface="Open Sans" pitchFamily="34" charset="0"/>
              <a:cs typeface="Open Sans" pitchFamily="34" charset="0"/>
            </a:endParaRPr>
          </a:p>
          <a:p>
            <a:pPr marL="358775" lvl="2" indent="3175">
              <a:buNone/>
            </a:pPr>
            <a:endParaRPr lang="en-US" dirty="0" smtClean="0">
              <a:latin typeface="Open Sans"/>
              <a:ea typeface="Open Sans" pitchFamily="34" charset="0"/>
              <a:cs typeface="Open Sans" pitchFamily="34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темы исследования</a:t>
            </a:r>
            <a:endParaRPr lang="ru-RU" dirty="0"/>
          </a:p>
        </p:txBody>
      </p:sp>
      <p:pic>
        <p:nvPicPr>
          <p:cNvPr id="4" name="Picture 12" descr="Z:\ZIRCON\ЦИРКОН_Реклама и PR\ФИРМЕННЫЙ СТИЛЬ\2012_Презентация ЦИРКОН (разработка)\ЦИРКОН_презентация\Рисунки_для итоговой презентации\Страница\Стрелка треугольна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429000"/>
            <a:ext cx="178555" cy="360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Open Sans" pitchFamily="34" charset="0"/>
              </a:rPr>
              <a:t>Социологическое исследование на тему</a:t>
            </a:r>
            <a:r>
              <a:rPr lang="ru-RU" b="1" dirty="0" smtClean="0">
                <a:latin typeface="Open Sans" pitchFamily="34" charset="0"/>
              </a:rPr>
              <a:t> «Экопоселения России: проблемы и перспективы развития»</a:t>
            </a:r>
            <a:r>
              <a:rPr lang="ru-RU" dirty="0" smtClean="0">
                <a:latin typeface="Open Sans" pitchFamily="34" charset="0"/>
              </a:rPr>
              <a:t>*  </a:t>
            </a:r>
          </a:p>
          <a:p>
            <a:pPr marL="355600" lvl="1" indent="0">
              <a:buNone/>
            </a:pPr>
            <a:r>
              <a:rPr lang="ru-RU" b="1" dirty="0" smtClean="0">
                <a:ea typeface="Open Sans" pitchFamily="34" charset="0"/>
                <a:cs typeface="Open Sans" pitchFamily="34" charset="0"/>
              </a:rPr>
              <a:t>Даты проведения:</a:t>
            </a:r>
            <a:r>
              <a:rPr lang="ru-RU" dirty="0" smtClean="0">
                <a:ea typeface="Open Sans" pitchFamily="34" charset="0"/>
                <a:cs typeface="Open Sans" pitchFamily="34" charset="0"/>
              </a:rPr>
              <a:t> </a:t>
            </a:r>
            <a:r>
              <a:rPr lang="ru-RU" b="1" dirty="0" smtClean="0">
                <a:ea typeface="Open Sans" pitchFamily="34" charset="0"/>
                <a:cs typeface="Open Sans" pitchFamily="34" charset="0"/>
              </a:rPr>
              <a:t> </a:t>
            </a:r>
            <a:r>
              <a:rPr lang="ru-RU" dirty="0" smtClean="0">
                <a:ea typeface="Open Sans" pitchFamily="34" charset="0"/>
                <a:cs typeface="Open Sans" pitchFamily="34" charset="0"/>
              </a:rPr>
              <a:t>май – октябрь 2012 г. </a:t>
            </a:r>
          </a:p>
          <a:p>
            <a:pPr marL="355600" lvl="1" indent="0">
              <a:buNone/>
            </a:pPr>
            <a:r>
              <a:rPr lang="ru-RU" b="1" dirty="0" smtClean="0">
                <a:ea typeface="Open Sans" pitchFamily="34" charset="0"/>
                <a:cs typeface="Open Sans" pitchFamily="34" charset="0"/>
              </a:rPr>
              <a:t>Объект исследования: </a:t>
            </a:r>
            <a:r>
              <a:rPr lang="ru-RU" dirty="0" smtClean="0">
                <a:ea typeface="Open Sans" pitchFamily="34" charset="0"/>
                <a:cs typeface="Open Sans" pitchFamily="34" charset="0"/>
              </a:rPr>
              <a:t>современные экологические поселения (экопоселения) России и их жители.</a:t>
            </a:r>
          </a:p>
          <a:p>
            <a:pPr marL="355600" lvl="1" indent="0">
              <a:buNone/>
            </a:pPr>
            <a:r>
              <a:rPr lang="ru-RU" b="1" dirty="0" smtClean="0">
                <a:ea typeface="Open Sans" pitchFamily="34" charset="0"/>
                <a:cs typeface="Open Sans" pitchFamily="34" charset="0"/>
              </a:rPr>
              <a:t>Предмет исследования: </a:t>
            </a:r>
            <a:r>
              <a:rPr lang="ru-RU" dirty="0" smtClean="0">
                <a:ea typeface="Open Sans" pitchFamily="34" charset="0"/>
                <a:cs typeface="Open Sans" pitchFamily="34" charset="0"/>
              </a:rPr>
              <a:t>мотивация жителей к проживанию в </a:t>
            </a:r>
            <a:r>
              <a:rPr lang="ru-RU" dirty="0" err="1" smtClean="0">
                <a:ea typeface="Open Sans" pitchFamily="34" charset="0"/>
                <a:cs typeface="Open Sans" pitchFamily="34" charset="0"/>
              </a:rPr>
              <a:t>экопоселениях</a:t>
            </a:r>
            <a:r>
              <a:rPr lang="ru-RU" dirty="0" smtClean="0">
                <a:ea typeface="Open Sans" pitchFamily="34" charset="0"/>
                <a:cs typeface="Open Sans" pitchFamily="34" charset="0"/>
              </a:rPr>
              <a:t> и перспективы распространения </a:t>
            </a:r>
            <a:r>
              <a:rPr lang="ru-RU" dirty="0" err="1" smtClean="0">
                <a:ea typeface="Open Sans" pitchFamily="34" charset="0"/>
                <a:cs typeface="Open Sans" pitchFamily="34" charset="0"/>
              </a:rPr>
              <a:t>экопоселений</a:t>
            </a:r>
            <a:r>
              <a:rPr lang="ru-RU" dirty="0" smtClean="0">
                <a:ea typeface="Open Sans" pitchFamily="34" charset="0"/>
                <a:cs typeface="Open Sans" pitchFamily="34" charset="0"/>
              </a:rPr>
              <a:t> в России. </a:t>
            </a:r>
          </a:p>
          <a:p>
            <a:pPr marL="355600" lvl="1" indent="0">
              <a:buNone/>
            </a:pPr>
            <a:r>
              <a:rPr lang="ru-RU" b="1" dirty="0" smtClean="0"/>
              <a:t>Цель исследования: </a:t>
            </a:r>
            <a:r>
              <a:rPr lang="ru-RU" dirty="0" smtClean="0"/>
              <a:t>получение информации, необходимой для анализа факторов, определяющих создание </a:t>
            </a:r>
            <a:r>
              <a:rPr lang="ru-RU" dirty="0" err="1" smtClean="0"/>
              <a:t>экопоселений</a:t>
            </a:r>
            <a:r>
              <a:rPr lang="ru-RU" dirty="0" smtClean="0"/>
              <a:t>, определения мотивации создателей экологических поселений; анализа актуальной проблематики и динамики </a:t>
            </a:r>
            <a:r>
              <a:rPr lang="ru-RU" dirty="0" err="1" smtClean="0"/>
              <a:t>экопоселений</a:t>
            </a:r>
            <a:r>
              <a:rPr lang="ru-RU" dirty="0" smtClean="0"/>
              <a:t>, склонности/готовности жителей </a:t>
            </a:r>
            <a:r>
              <a:rPr lang="ru-RU" dirty="0" err="1" smtClean="0"/>
              <a:t>экопоселений</a:t>
            </a:r>
            <a:r>
              <a:rPr lang="ru-RU" dirty="0" smtClean="0"/>
              <a:t> к закрытости/открытости, а также представлений жителей о будущем </a:t>
            </a:r>
            <a:r>
              <a:rPr lang="ru-RU" dirty="0" err="1" smtClean="0"/>
              <a:t>экопоселений</a:t>
            </a:r>
            <a:r>
              <a:rPr lang="ru-RU" dirty="0" smtClean="0"/>
              <a:t> (образ будущего). </a:t>
            </a:r>
          </a:p>
          <a:p>
            <a:pPr marL="355600" lvl="1" indent="0">
              <a:buNone/>
            </a:pPr>
            <a:endParaRPr lang="ru-RU" dirty="0" smtClean="0"/>
          </a:p>
          <a:p>
            <a:pPr marL="0" lvl="1" indent="0">
              <a:buNone/>
            </a:pPr>
            <a:r>
              <a:rPr lang="ru-RU" sz="1400" b="1" dirty="0" smtClean="0">
                <a:ea typeface="Open Sans" pitchFamily="34" charset="0"/>
                <a:cs typeface="Open Sans" pitchFamily="34" charset="0"/>
              </a:rPr>
              <a:t>* Исследование выполнено </a:t>
            </a:r>
            <a:r>
              <a:rPr lang="ru-RU" sz="1400" b="1" dirty="0" smtClean="0"/>
              <a:t>на средства, выделенные Институтом общественного проектирования в качестве гранта в соответствии с Распоряжением Президента РФ от 02 марта 2011 года №127–</a:t>
            </a:r>
            <a:r>
              <a:rPr lang="ru-RU" sz="1400" b="1" dirty="0" err="1" smtClean="0"/>
              <a:t>рп</a:t>
            </a:r>
            <a:r>
              <a:rPr lang="ru-RU" sz="1400" b="1" dirty="0" smtClean="0"/>
              <a:t>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Информация об исследовании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Исследовательские процедуры: </a:t>
            </a:r>
          </a:p>
          <a:p>
            <a:pPr indent="19050">
              <a:buNone/>
            </a:pPr>
            <a:r>
              <a:rPr lang="ru-RU" b="1" dirty="0" smtClean="0"/>
              <a:t>Качественная парадигма </a:t>
            </a:r>
            <a:r>
              <a:rPr lang="ru-RU" dirty="0" smtClean="0"/>
              <a:t>сбора и анализа данных: </a:t>
            </a:r>
          </a:p>
          <a:p>
            <a:pPr marL="355600" lvl="1" indent="0">
              <a:buBlip>
                <a:blip r:embed="rId2"/>
              </a:buBlip>
            </a:pPr>
            <a:r>
              <a:rPr lang="ru-RU" sz="1600" dirty="0" smtClean="0">
                <a:ea typeface="Open Sans" pitchFamily="34" charset="0"/>
                <a:cs typeface="Open Sans" pitchFamily="34" charset="0"/>
              </a:rPr>
              <a:t> </a:t>
            </a:r>
            <a:r>
              <a:rPr lang="ru-RU" sz="1600" b="1" dirty="0" smtClean="0">
                <a:ea typeface="Open Sans" pitchFamily="34" charset="0"/>
                <a:cs typeface="Open Sans" pitchFamily="34" charset="0"/>
              </a:rPr>
              <a:t>Метод глубинных интервью с жителями экологических поселений: </a:t>
            </a:r>
            <a:r>
              <a:rPr lang="ru-RU" sz="1600" dirty="0" smtClean="0">
                <a:ea typeface="Open Sans" pitchFamily="34" charset="0"/>
                <a:cs typeface="Open Sans" pitchFamily="34" charset="0"/>
              </a:rPr>
              <a:t>проведено 15 личных полуформализованных интервью с жителями </a:t>
            </a:r>
            <a:r>
              <a:rPr lang="ru-RU" sz="1600" dirty="0" err="1" smtClean="0">
                <a:ea typeface="Open Sans" pitchFamily="34" charset="0"/>
                <a:cs typeface="Open Sans" pitchFamily="34" charset="0"/>
              </a:rPr>
              <a:t>экопоселений</a:t>
            </a:r>
            <a:r>
              <a:rPr lang="ru-RU" sz="1600" dirty="0" smtClean="0">
                <a:ea typeface="Open Sans" pitchFamily="34" charset="0"/>
                <a:cs typeface="Open Sans" pitchFamily="34" charset="0"/>
              </a:rPr>
              <a:t>. </a:t>
            </a:r>
          </a:p>
          <a:p>
            <a:pPr marL="355600" lvl="1" indent="0">
              <a:buBlip>
                <a:blip r:embed="rId2"/>
              </a:buBlip>
            </a:pPr>
            <a:r>
              <a:rPr lang="ru-RU" sz="1600" dirty="0" smtClean="0">
                <a:ea typeface="Open Sans" pitchFamily="34" charset="0"/>
                <a:cs typeface="Open Sans" pitchFamily="34" charset="0"/>
              </a:rPr>
              <a:t> </a:t>
            </a:r>
            <a:r>
              <a:rPr lang="ru-RU" sz="1600" b="1" dirty="0" smtClean="0">
                <a:ea typeface="Open Sans" pitchFamily="34" charset="0"/>
                <a:cs typeface="Open Sans" pitchFamily="34" charset="0"/>
              </a:rPr>
              <a:t>Метод </a:t>
            </a:r>
            <a:r>
              <a:rPr lang="ru-RU" sz="1600" b="1" dirty="0" err="1" smtClean="0">
                <a:ea typeface="Open Sans" pitchFamily="34" charset="0"/>
                <a:cs typeface="Open Sans" pitchFamily="34" charset="0"/>
              </a:rPr>
              <a:t>невключенного</a:t>
            </a:r>
            <a:r>
              <a:rPr lang="ru-RU" sz="1600" b="1" dirty="0" smtClean="0">
                <a:ea typeface="Open Sans" pitchFamily="34" charset="0"/>
                <a:cs typeface="Open Sans" pitchFamily="34" charset="0"/>
              </a:rPr>
              <a:t> структурированного наблюдения</a:t>
            </a:r>
            <a:r>
              <a:rPr lang="ru-RU" sz="1600" dirty="0" smtClean="0">
                <a:ea typeface="Open Sans" pitchFamily="34" charset="0"/>
                <a:cs typeface="Open Sans" pitchFamily="34" charset="0"/>
              </a:rPr>
              <a:t>: проведены наблюдения в двух </a:t>
            </a:r>
            <a:r>
              <a:rPr lang="ru-RU" sz="1600" dirty="0" err="1" smtClean="0">
                <a:ea typeface="Open Sans" pitchFamily="34" charset="0"/>
                <a:cs typeface="Open Sans" pitchFamily="34" charset="0"/>
              </a:rPr>
              <a:t>экопоселениях</a:t>
            </a:r>
            <a:r>
              <a:rPr lang="ru-RU" sz="1600" dirty="0" smtClean="0">
                <a:ea typeface="Open Sans" pitchFamily="34" charset="0"/>
                <a:cs typeface="Open Sans" pitchFamily="34" charset="0"/>
              </a:rPr>
              <a:t> (1 исследователь в поселении в течение 1 недели).</a:t>
            </a:r>
          </a:p>
          <a:p>
            <a:pPr marL="355600" lvl="1" indent="0">
              <a:buBlip>
                <a:blip r:embed="rId2"/>
              </a:buBlip>
            </a:pPr>
            <a:r>
              <a:rPr lang="ru-RU" sz="1600" dirty="0" smtClean="0">
                <a:ea typeface="Open Sans" pitchFamily="34" charset="0"/>
                <a:cs typeface="Open Sans" pitchFamily="34" charset="0"/>
              </a:rPr>
              <a:t> </a:t>
            </a:r>
            <a:r>
              <a:rPr lang="ru-RU" sz="1600" b="1" dirty="0" err="1" smtClean="0">
                <a:ea typeface="Open Sans" pitchFamily="34" charset="0"/>
                <a:cs typeface="Open Sans" pitchFamily="34" charset="0"/>
              </a:rPr>
              <a:t>Онлайн-форум</a:t>
            </a:r>
            <a:r>
              <a:rPr lang="ru-RU" sz="1600" b="1" dirty="0" smtClean="0">
                <a:ea typeface="Open Sans" pitchFamily="34" charset="0"/>
                <a:cs typeface="Open Sans" pitchFamily="34" charset="0"/>
              </a:rPr>
              <a:t> с жителями </a:t>
            </a:r>
            <a:r>
              <a:rPr lang="ru-RU" sz="1600" b="1" dirty="0" err="1" smtClean="0">
                <a:ea typeface="Open Sans" pitchFamily="34" charset="0"/>
                <a:cs typeface="Open Sans" pitchFamily="34" charset="0"/>
              </a:rPr>
              <a:t>экопоселений</a:t>
            </a:r>
            <a:r>
              <a:rPr lang="ru-RU" sz="1600" dirty="0" smtClean="0">
                <a:ea typeface="Open Sans" pitchFamily="34" charset="0"/>
                <a:cs typeface="Open Sans" pitchFamily="34" charset="0"/>
              </a:rPr>
              <a:t>: организована рабочая группа «Собрание </a:t>
            </a:r>
            <a:r>
              <a:rPr lang="ru-RU" sz="1600" dirty="0" err="1" smtClean="0">
                <a:ea typeface="Open Sans" pitchFamily="34" charset="0"/>
                <a:cs typeface="Open Sans" pitchFamily="34" charset="0"/>
              </a:rPr>
              <a:t>экопоселений</a:t>
            </a:r>
            <a:r>
              <a:rPr lang="ru-RU" sz="1600" dirty="0" smtClean="0">
                <a:ea typeface="Open Sans" pitchFamily="34" charset="0"/>
                <a:cs typeface="Open Sans" pitchFamily="34" charset="0"/>
              </a:rPr>
              <a:t>» на   </a:t>
            </a:r>
            <a:r>
              <a:rPr lang="ru-RU" sz="1600" dirty="0" err="1" smtClean="0">
                <a:ea typeface="Open Sans" pitchFamily="34" charset="0"/>
                <a:cs typeface="Open Sans" pitchFamily="34" charset="0"/>
              </a:rPr>
              <a:t>интернет-портале</a:t>
            </a:r>
            <a:r>
              <a:rPr lang="ru-RU" sz="1600" dirty="0" smtClean="0">
                <a:ea typeface="Open Sans" pitchFamily="34" charset="0"/>
                <a:cs typeface="Open Sans" pitchFamily="34" charset="0"/>
              </a:rPr>
              <a:t> «Социально-инженерный парк «Будущая Россия» (см.: http://futurerussia.ru/) в количестве 37 человек, с которыми в течение 2 месяцев велась </a:t>
            </a:r>
            <a:r>
              <a:rPr lang="ru-RU" sz="1600" dirty="0" err="1" smtClean="0">
                <a:ea typeface="Open Sans" pitchFamily="34" charset="0"/>
                <a:cs typeface="Open Sans" pitchFamily="34" charset="0"/>
              </a:rPr>
              <a:t>онлайн-дискуссия</a:t>
            </a:r>
            <a:r>
              <a:rPr lang="ru-RU" sz="1600" dirty="0" smtClean="0">
                <a:ea typeface="Open Sans" pitchFamily="34" charset="0"/>
                <a:cs typeface="Open Sans" pitchFamily="34" charset="0"/>
              </a:rPr>
              <a:t>. </a:t>
            </a:r>
          </a:p>
          <a:p>
            <a:pPr marL="355600" lvl="1" indent="0">
              <a:buBlip>
                <a:blip r:embed="rId2"/>
              </a:buBlip>
            </a:pPr>
            <a:r>
              <a:rPr lang="ru-RU" sz="1600" dirty="0" smtClean="0">
                <a:ea typeface="Open Sans" pitchFamily="34" charset="0"/>
                <a:cs typeface="Open Sans" pitchFamily="34" charset="0"/>
              </a:rPr>
              <a:t> </a:t>
            </a:r>
            <a:r>
              <a:rPr lang="ru-RU" sz="1600" b="1" dirty="0" smtClean="0">
                <a:ea typeface="Open Sans" pitchFamily="34" charset="0"/>
                <a:cs typeface="Open Sans" pitchFamily="34" charset="0"/>
              </a:rPr>
              <a:t>Анализ </a:t>
            </a:r>
            <a:r>
              <a:rPr lang="ru-RU" sz="1600" b="1" dirty="0" err="1" smtClean="0">
                <a:ea typeface="Open Sans" pitchFamily="34" charset="0"/>
                <a:cs typeface="Open Sans" pitchFamily="34" charset="0"/>
              </a:rPr>
              <a:t>скайп-чатов</a:t>
            </a:r>
            <a:r>
              <a:rPr lang="ru-RU" sz="1600" b="1" dirty="0" smtClean="0">
                <a:ea typeface="Open Sans" pitchFamily="34" charset="0"/>
                <a:cs typeface="Open Sans" pitchFamily="34" charset="0"/>
              </a:rPr>
              <a:t>:</a:t>
            </a:r>
            <a:r>
              <a:rPr lang="ru-RU" sz="1600" dirty="0" smtClean="0">
                <a:ea typeface="Open Sans" pitchFamily="34" charset="0"/>
                <a:cs typeface="Open Sans" pitchFamily="34" charset="0"/>
              </a:rPr>
              <a:t> проведен анализ чатов </a:t>
            </a:r>
            <a:r>
              <a:rPr lang="ru-RU" sz="1600" dirty="0" err="1" smtClean="0">
                <a:ea typeface="Open Sans" pitchFamily="34" charset="0"/>
                <a:cs typeface="Open Sans" pitchFamily="34" charset="0"/>
              </a:rPr>
              <a:t>экопоселенцев</a:t>
            </a:r>
            <a:r>
              <a:rPr lang="ru-RU" sz="1600" dirty="0" smtClean="0">
                <a:ea typeface="Open Sans" pitchFamily="34" charset="0"/>
                <a:cs typeface="Open Sans" pitchFamily="34" charset="0"/>
              </a:rPr>
              <a:t> в системе </a:t>
            </a:r>
            <a:r>
              <a:rPr lang="ru-RU" sz="1600" dirty="0" err="1" smtClean="0">
                <a:ea typeface="Open Sans" pitchFamily="34" charset="0"/>
                <a:cs typeface="Open Sans" pitchFamily="34" charset="0"/>
              </a:rPr>
              <a:t>Skype</a:t>
            </a:r>
            <a:r>
              <a:rPr lang="ru-RU" sz="1600" dirty="0" smtClean="0">
                <a:ea typeface="Open Sans" pitchFamily="34" charset="0"/>
                <a:cs typeface="Open Sans" pitchFamily="34" charset="0"/>
              </a:rPr>
              <a:t>, организована дискуссия с участниками чата по вопросам, составляющим предмет исследования (с 20.08 по 25.08.2012 г.). </a:t>
            </a:r>
          </a:p>
          <a:p>
            <a:pPr marL="355600" lvl="1" indent="0">
              <a:buBlip>
                <a:blip r:embed="rId2"/>
              </a:buBlip>
            </a:pPr>
            <a:r>
              <a:rPr lang="ru-RU" sz="1600" dirty="0" smtClean="0">
                <a:ea typeface="Open Sans" pitchFamily="34" charset="0"/>
                <a:cs typeface="Open Sans" pitchFamily="34" charset="0"/>
              </a:rPr>
              <a:t> </a:t>
            </a:r>
            <a:r>
              <a:rPr lang="ru-RU" sz="1600" b="1" dirty="0" smtClean="0">
                <a:ea typeface="Open Sans" pitchFamily="34" charset="0"/>
                <a:cs typeface="Open Sans" pitchFamily="34" charset="0"/>
              </a:rPr>
              <a:t>Дискуссия с жителями </a:t>
            </a:r>
            <a:r>
              <a:rPr lang="ru-RU" sz="1600" b="1" dirty="0" err="1" smtClean="0">
                <a:ea typeface="Open Sans" pitchFamily="34" charset="0"/>
                <a:cs typeface="Open Sans" pitchFamily="34" charset="0"/>
              </a:rPr>
              <a:t>экопоселений</a:t>
            </a:r>
            <a:r>
              <a:rPr lang="ru-RU" sz="1600" b="1" dirty="0" smtClean="0">
                <a:ea typeface="Open Sans" pitchFamily="34" charset="0"/>
                <a:cs typeface="Open Sans" pitchFamily="34" charset="0"/>
              </a:rPr>
              <a:t>:</a:t>
            </a:r>
            <a:r>
              <a:rPr lang="ru-RU" sz="1600" dirty="0" smtClean="0">
                <a:ea typeface="Open Sans" pitchFamily="34" charset="0"/>
                <a:cs typeface="Open Sans" pitchFamily="34" charset="0"/>
              </a:rPr>
              <a:t> организован и проведен Круглый стол «Базовые ценности и мотивации жителей </a:t>
            </a:r>
            <a:r>
              <a:rPr lang="ru-RU" sz="1600" dirty="0" err="1" smtClean="0">
                <a:ea typeface="Open Sans" pitchFamily="34" charset="0"/>
                <a:cs typeface="Open Sans" pitchFamily="34" charset="0"/>
              </a:rPr>
              <a:t>экопоселений</a:t>
            </a:r>
            <a:r>
              <a:rPr lang="ru-RU" sz="1600" dirty="0" smtClean="0">
                <a:ea typeface="Open Sans" pitchFamily="34" charset="0"/>
                <a:cs typeface="Open Sans" pitchFamily="34" charset="0"/>
              </a:rPr>
              <a:t>» в рамках Фестиваля </a:t>
            </a:r>
            <a:r>
              <a:rPr lang="ru-RU" sz="1600" dirty="0" err="1" smtClean="0">
                <a:ea typeface="Open Sans" pitchFamily="34" charset="0"/>
                <a:cs typeface="Open Sans" pitchFamily="34" charset="0"/>
              </a:rPr>
              <a:t>экотехнологий</a:t>
            </a:r>
            <a:r>
              <a:rPr lang="ru-RU" sz="1600" dirty="0" smtClean="0">
                <a:ea typeface="Open Sans" pitchFamily="34" charset="0"/>
                <a:cs typeface="Open Sans" pitchFamily="34" charset="0"/>
              </a:rPr>
              <a:t> (поселение Благодать, 05.08.12).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Информация об исследовании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8207376" cy="4946668"/>
          </a:xfrm>
        </p:spPr>
        <p:txBody>
          <a:bodyPr>
            <a:normAutofit lnSpcReduction="10000"/>
          </a:bodyPr>
          <a:lstStyle/>
          <a:p>
            <a:pPr marL="358775" indent="3175">
              <a:buNone/>
            </a:pPr>
            <a:r>
              <a:rPr lang="ru-RU" b="1" dirty="0" smtClean="0"/>
              <a:t>Экопоселения</a:t>
            </a:r>
            <a:r>
              <a:rPr lang="ru-RU" dirty="0" smtClean="0"/>
              <a:t> – это городские или сельские идейные общины, которые стараются придерживаться образа жизни, соответствующего принципам устойчивого развития в сочетании с низким уровнем воздействия на окружающую среду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</a:p>
          <a:p>
            <a:pPr marL="358775" indent="3175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358775" indent="3175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358775" indent="3175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358775" indent="3175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358775" indent="3175">
              <a:buNone/>
            </a:pPr>
            <a:r>
              <a:rPr lang="ru-RU" sz="1800" dirty="0" err="1" smtClean="0">
                <a:solidFill>
                  <a:schemeClr val="tx1"/>
                </a:solidFill>
              </a:rPr>
              <a:t>Экопоселение</a:t>
            </a:r>
            <a:r>
              <a:rPr lang="ru-RU" sz="1800" dirty="0" smtClean="0">
                <a:solidFill>
                  <a:schemeClr val="tx1"/>
                </a:solidFill>
              </a:rPr>
              <a:t> может состоять из одного или нескольких населенных пунктов. Как правило, оно организуется бывшими городскими жителями в сельской местности, иногда рядом с особо охраняемыми природными территориями. Число людей в </a:t>
            </a:r>
            <a:r>
              <a:rPr lang="ru-RU" sz="1800" dirty="0" err="1" smtClean="0">
                <a:solidFill>
                  <a:schemeClr val="tx1"/>
                </a:solidFill>
              </a:rPr>
              <a:t>экопоселениях</a:t>
            </a:r>
            <a:r>
              <a:rPr lang="ru-RU" sz="1800" dirty="0" smtClean="0">
                <a:solidFill>
                  <a:schemeClr val="tx1"/>
                </a:solidFill>
              </a:rPr>
              <a:t> может варьироваться в пределах 50—150 жителей. Иногда существуют и крупные экопоселения (вплоть до 2000 и более жителей). </a:t>
            </a:r>
          </a:p>
          <a:p>
            <a:pPr marL="358775" indent="3175">
              <a:buNone/>
            </a:pPr>
            <a:endParaRPr lang="ru-RU" sz="1600" dirty="0" smtClean="0">
              <a:solidFill>
                <a:schemeClr val="tx1"/>
              </a:solidFill>
            </a:endParaRPr>
          </a:p>
          <a:p>
            <a:pPr marL="358775" indent="3175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*определение Глобальной сети </a:t>
            </a:r>
            <a:r>
              <a:rPr lang="ru-RU" sz="1600" dirty="0" err="1" smtClean="0">
                <a:solidFill>
                  <a:schemeClr val="tx1"/>
                </a:solidFill>
              </a:rPr>
              <a:t>экопоселений</a:t>
            </a:r>
            <a:r>
              <a:rPr lang="ru-RU" sz="1600" dirty="0" smtClean="0">
                <a:solidFill>
                  <a:schemeClr val="tx1"/>
                </a:solidFill>
              </a:rPr>
              <a:t> (</a:t>
            </a:r>
            <a:r>
              <a:rPr lang="ru-RU" sz="1600" dirty="0" err="1" smtClean="0">
                <a:solidFill>
                  <a:schemeClr val="tx1"/>
                </a:solidFill>
              </a:rPr>
              <a:t>Global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Ecovillage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Network</a:t>
            </a:r>
            <a:r>
              <a:rPr lang="ru-RU" sz="1600" dirty="0" smtClean="0">
                <a:solidFill>
                  <a:schemeClr val="tx1"/>
                </a:solidFill>
              </a:rPr>
              <a:t>, </a:t>
            </a:r>
            <a:r>
              <a:rPr lang="ru-RU" sz="1600" u="sng" dirty="0" smtClean="0">
                <a:hlinkClick r:id="rId2"/>
              </a:rPr>
              <a:t>http://gen.ecovillage.org</a:t>
            </a:r>
            <a:endParaRPr lang="ru-RU" sz="1600" dirty="0" smtClean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 экопоселения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14348" y="2428868"/>
            <a:ext cx="1337372" cy="936104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Общие взгляды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95736" y="2428868"/>
            <a:ext cx="1519008" cy="936104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Совместное проживание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779913" y="2428868"/>
            <a:ext cx="1475004" cy="936104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 smtClean="0"/>
              <a:t>Совместный труд</a:t>
            </a:r>
            <a:endParaRPr lang="ru-RU" sz="17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57818" y="2428868"/>
            <a:ext cx="1440160" cy="936104"/>
          </a:xfrm>
          <a:prstGeom prst="roundRect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Ресурсы совместного пользования</a:t>
            </a:r>
            <a:endParaRPr lang="ru-RU" sz="1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29454" y="2428868"/>
            <a:ext cx="1728192" cy="936104"/>
          </a:xfrm>
          <a:prstGeom prst="roundRect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Совместная ответственность</a:t>
            </a:r>
            <a:endParaRPr lang="ru-RU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Некоторые базовые принципы организации </a:t>
            </a:r>
            <a:r>
              <a:rPr lang="ru-RU" dirty="0" err="1" smtClean="0"/>
              <a:t>экопоселений</a:t>
            </a:r>
            <a:r>
              <a:rPr lang="ru-RU" dirty="0" smtClean="0"/>
              <a:t>: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 экопоселения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1560" y="1988840"/>
            <a:ext cx="3672408" cy="352839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marL="0" lvl="1"/>
            <a:r>
              <a:rPr lang="ru-RU" sz="1900" dirty="0" smtClean="0">
                <a:solidFill>
                  <a:schemeClr val="accent2">
                    <a:lumMod val="75000"/>
                  </a:schemeClr>
                </a:solidFill>
              </a:rPr>
              <a:t>Экологическая составляющая</a:t>
            </a:r>
          </a:p>
          <a:p>
            <a:pPr marL="0" lvl="1"/>
            <a:endParaRPr lang="ru-RU" sz="19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180975" lvl="1" indent="-180975">
              <a:spcBef>
                <a:spcPts val="600"/>
              </a:spcBef>
              <a:buBlip>
                <a:blip r:embed="rId2"/>
              </a:buBlip>
            </a:pPr>
            <a:r>
              <a:rPr lang="ru-RU" sz="1700" dirty="0" smtClean="0"/>
              <a:t>устойчивое земледелие </a:t>
            </a:r>
          </a:p>
          <a:p>
            <a:pPr marL="180975" lvl="1" indent="-180975">
              <a:spcBef>
                <a:spcPts val="600"/>
              </a:spcBef>
              <a:buBlip>
                <a:blip r:embed="rId2"/>
              </a:buBlip>
            </a:pPr>
            <a:r>
              <a:rPr lang="ru-RU" sz="1700" dirty="0" smtClean="0"/>
              <a:t>устойчивое лесопользование,</a:t>
            </a:r>
          </a:p>
          <a:p>
            <a:pPr marL="180975" lvl="1" indent="-180975">
              <a:spcBef>
                <a:spcPts val="600"/>
              </a:spcBef>
              <a:buBlip>
                <a:blip r:embed="rId2"/>
              </a:buBlip>
            </a:pPr>
            <a:r>
              <a:rPr lang="ru-RU" sz="1700" dirty="0" smtClean="0"/>
              <a:t>минимализм в потреблении энергии и остальных ресурсов, </a:t>
            </a:r>
          </a:p>
          <a:p>
            <a:pPr marL="180975" lvl="1" indent="-180975">
              <a:spcBef>
                <a:spcPts val="600"/>
              </a:spcBef>
              <a:buBlip>
                <a:blip r:embed="rId2"/>
              </a:buBlip>
            </a:pPr>
            <a:r>
              <a:rPr lang="ru-RU" sz="1700" dirty="0" smtClean="0"/>
              <a:t>стремление к </a:t>
            </a:r>
            <a:r>
              <a:rPr lang="ru-RU" sz="1700" dirty="0" err="1" smtClean="0"/>
              <a:t>самообеспечению</a:t>
            </a:r>
            <a:r>
              <a:rPr lang="ru-RU" sz="1700" dirty="0" smtClean="0"/>
              <a:t> (экология),  </a:t>
            </a:r>
          </a:p>
          <a:p>
            <a:pPr marL="180975" lvl="1" indent="-180975">
              <a:spcBef>
                <a:spcPts val="600"/>
              </a:spcBef>
              <a:buBlip>
                <a:blip r:embed="rId2"/>
              </a:buBlip>
            </a:pPr>
            <a:r>
              <a:rPr lang="ru-RU" sz="1700" dirty="0" smtClean="0"/>
              <a:t>здоровый образ жизни</a:t>
            </a:r>
            <a:endParaRPr lang="ru-RU" sz="17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88024" y="1988840"/>
            <a:ext cx="3744416" cy="352839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marL="0" lvl="1" algn="ctr"/>
            <a:r>
              <a:rPr lang="ru-RU" sz="1900" dirty="0" smtClean="0">
                <a:solidFill>
                  <a:schemeClr val="accent2">
                    <a:lumMod val="75000"/>
                  </a:schemeClr>
                </a:solidFill>
              </a:rPr>
              <a:t>Идейная составляющая</a:t>
            </a:r>
          </a:p>
          <a:p>
            <a:pPr marL="0" lvl="1"/>
            <a:endParaRPr lang="ru-RU" sz="19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180975" lvl="1" indent="-180975">
              <a:spcBef>
                <a:spcPts val="600"/>
              </a:spcBef>
              <a:buBlip>
                <a:blip r:embed="rId2"/>
              </a:buBlip>
            </a:pPr>
            <a:r>
              <a:rPr lang="ru-RU" sz="1700" dirty="0" smtClean="0"/>
              <a:t>уход от цивилизации и отрицание ее ценностей, </a:t>
            </a:r>
          </a:p>
          <a:p>
            <a:pPr marL="180975" lvl="1" indent="-180975">
              <a:spcBef>
                <a:spcPts val="600"/>
              </a:spcBef>
              <a:buBlip>
                <a:blip r:embed="rId2"/>
              </a:buBlip>
            </a:pPr>
            <a:r>
              <a:rPr lang="ru-RU" sz="1700" dirty="0" smtClean="0"/>
              <a:t>создание альтернативной социокультурной среды,</a:t>
            </a:r>
          </a:p>
          <a:p>
            <a:pPr marL="180975" lvl="1" indent="-180975">
              <a:spcBef>
                <a:spcPts val="600"/>
              </a:spcBef>
              <a:buBlip>
                <a:blip r:embed="rId2"/>
              </a:buBlip>
            </a:pPr>
            <a:r>
              <a:rPr lang="ru-RU" sz="1700" dirty="0" smtClean="0"/>
              <a:t>стремление к автономности и независимости (идеология)</a:t>
            </a:r>
          </a:p>
          <a:p>
            <a:pPr algn="ctr">
              <a:spcBef>
                <a:spcPts val="600"/>
              </a:spcBef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8207376" cy="494666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ru-RU" sz="16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ru-RU" sz="16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ru-RU" sz="16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ru-RU" sz="16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ru-RU" sz="16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ru-RU" sz="16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ru-RU" sz="16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ru-RU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1600" dirty="0" smtClean="0">
              <a:solidFill>
                <a:schemeClr val="tx1"/>
              </a:solidFill>
            </a:endParaRPr>
          </a:p>
          <a:p>
            <a:pPr marL="180975" indent="180975">
              <a:buNone/>
            </a:pPr>
            <a:endParaRPr lang="ru-RU" sz="1600" dirty="0" smtClean="0">
              <a:solidFill>
                <a:schemeClr val="tx1"/>
              </a:solidFill>
            </a:endParaRPr>
          </a:p>
          <a:p>
            <a:pPr marL="180975" indent="180975">
              <a:buNone/>
            </a:pPr>
            <a:endParaRPr lang="ru-RU" sz="1600" dirty="0" smtClean="0">
              <a:solidFill>
                <a:schemeClr val="tx1"/>
              </a:solidFill>
            </a:endParaRPr>
          </a:p>
          <a:p>
            <a:pPr marL="180975" indent="0">
              <a:buNone/>
            </a:pPr>
            <a:r>
              <a:rPr lang="ru-RU" sz="1900" dirty="0" smtClean="0">
                <a:solidFill>
                  <a:schemeClr val="tx1"/>
                </a:solidFill>
              </a:rPr>
              <a:t>Ключевой идеей книг В.Мегре является концепция </a:t>
            </a:r>
            <a:r>
              <a:rPr lang="ru-RU" sz="1900" dirty="0" err="1" smtClean="0">
                <a:solidFill>
                  <a:schemeClr val="tx1"/>
                </a:solidFill>
              </a:rPr>
              <a:t>самообеспечения</a:t>
            </a:r>
            <a:r>
              <a:rPr lang="ru-RU" sz="1900" dirty="0" smtClean="0">
                <a:solidFill>
                  <a:schemeClr val="tx1"/>
                </a:solidFill>
              </a:rPr>
              <a:t> человека посредством «родового поместья» – участка земли размером не менее 1 га, выделенного семье в вечное безвозмездное пользование для обустройства в соответствии с определенными принципами и последующего проживания на нём поселенца, его семьи и потомков. </a:t>
            </a:r>
          </a:p>
          <a:p>
            <a:pPr marL="180975" indent="0">
              <a:buNone/>
            </a:pPr>
            <a:r>
              <a:rPr lang="ru-RU" sz="1900" dirty="0" smtClean="0">
                <a:solidFill>
                  <a:schemeClr val="tx1"/>
                </a:solidFill>
              </a:rPr>
              <a:t>Семья на своей земле создает живую устойчивую экосистему из садовых и дружественных дикорастущих растений, домашних и дружественных диких животных. Всё это называется «пространство любви», где растут и воспитываются дети, все люди живут в гармонии с природой. Поместья образуют локальные небольшие поселения. Таким образом, даётся идеал альтернативного, экологически дружественного сообщества, которое сможет, якобы, решить проблемы современного общества.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</a:t>
            </a:r>
            <a:r>
              <a:rPr lang="ru-RU" dirty="0" err="1" smtClean="0"/>
              <a:t>экопоселений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544" y="1412776"/>
            <a:ext cx="1512168" cy="57606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Экология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64288" y="1412776"/>
            <a:ext cx="1512168" cy="57606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Идеология</a:t>
            </a:r>
            <a:endParaRPr lang="ru-RU" b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2051720" y="1700808"/>
            <a:ext cx="5040560" cy="1588"/>
          </a:xfrm>
          <a:prstGeom prst="straightConnector1">
            <a:avLst/>
          </a:prstGeom>
          <a:ln w="12700">
            <a:solidFill>
              <a:srgbClr val="6F2700"/>
            </a:solidFill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500034" y="2214554"/>
            <a:ext cx="2592288" cy="6480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Социально-инженерные проекты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643702" y="2143116"/>
            <a:ext cx="2016224" cy="6480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Религиозные общины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86314" y="2928934"/>
            <a:ext cx="3456384" cy="504056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Поселения родовых поместий</a:t>
            </a:r>
            <a:endParaRPr lang="ru-RU" dirty="0"/>
          </a:p>
        </p:txBody>
      </p:sp>
      <p:cxnSp>
        <p:nvCxnSpPr>
          <p:cNvPr id="15" name="Прямая со стрелкой 14"/>
          <p:cNvCxnSpPr>
            <a:stCxn id="13" idx="1"/>
          </p:cNvCxnSpPr>
          <p:nvPr/>
        </p:nvCxnSpPr>
        <p:spPr>
          <a:xfrm rot="10800000" flipV="1">
            <a:off x="3995936" y="3180962"/>
            <a:ext cx="790378" cy="464062"/>
          </a:xfrm>
          <a:prstGeom prst="straightConnector1">
            <a:avLst/>
          </a:prstGeom>
          <a:ln w="12700">
            <a:solidFill>
              <a:srgbClr val="6F27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509559" y="3662364"/>
            <a:ext cx="8215370" cy="2357454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Родовые поместья</a:t>
            </a:r>
            <a:endParaRPr lang="ru-RU" dirty="0"/>
          </a:p>
        </p:txBody>
      </p:sp>
      <p:pic>
        <p:nvPicPr>
          <p:cNvPr id="4" name="Picture 2" descr="Z:\ZIRCON\ИНОП-ВНУТРЕННЯЯ ЭМИГРАЦИЯ\DATA\ФОТО\(small) 2012_07_08-09_Фестиваль родовых поместий на Доброй Земле, Влад.область, пос.Родное\IMG_191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5457" y="1125538"/>
            <a:ext cx="7233086" cy="4824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2800" dirty="0" smtClean="0"/>
              <a:t>Идеологические причины:</a:t>
            </a:r>
          </a:p>
          <a:p>
            <a:pPr marL="180975" lvl="0" indent="-180975">
              <a:buBlip>
                <a:blip r:embed="rId2"/>
              </a:buBlip>
            </a:pPr>
            <a:r>
              <a:rPr lang="ru-RU" sz="2100" dirty="0" smtClean="0">
                <a:solidFill>
                  <a:schemeClr val="tx1"/>
                </a:solidFill>
              </a:rPr>
              <a:t>Неприятие нынешней цивилизации, сосредоточенной в городах, с ее культом потребления, опошляющей массовой культурой, деградацией и разрушением нравственных основ.</a:t>
            </a:r>
          </a:p>
          <a:p>
            <a:pPr marL="180975" lvl="0" indent="-180975">
              <a:buBlip>
                <a:blip r:embed="rId2"/>
              </a:buBlip>
            </a:pPr>
            <a:r>
              <a:rPr lang="ru-RU" sz="2100" dirty="0" smtClean="0">
                <a:solidFill>
                  <a:schemeClr val="tx1"/>
                </a:solidFill>
              </a:rPr>
              <a:t>Психологические издержки современной жизни в городе – отсутствие свободы в жизни и творчестве, тяжелые эмоции, стрессы, психологическое давление, ощущение собственного одиночества в толпе таких же одиноких людей. </a:t>
            </a:r>
          </a:p>
          <a:p>
            <a:pPr marL="180975" lvl="0" indent="-180975">
              <a:buBlip>
                <a:blip r:embed="rId2"/>
              </a:buBlip>
            </a:pPr>
            <a:r>
              <a:rPr lang="ru-RU" sz="2100" dirty="0" smtClean="0">
                <a:solidFill>
                  <a:schemeClr val="tx1"/>
                </a:solidFill>
              </a:rPr>
              <a:t>Личный кризис нереализованности, профессиональной состоятельности, вызванный тем, что стандартизированный мир не дает возможности проявить в полной мере свободу творчества.</a:t>
            </a:r>
          </a:p>
          <a:p>
            <a:pPr marL="180975" lvl="0" indent="-180975">
              <a:buBlip>
                <a:blip r:embed="rId2"/>
              </a:buBlip>
            </a:pPr>
            <a:r>
              <a:rPr lang="ru-RU" sz="2100" dirty="0" smtClean="0">
                <a:solidFill>
                  <a:schemeClr val="tx1"/>
                </a:solidFill>
              </a:rPr>
              <a:t>Духовный поиск, увлечение </a:t>
            </a:r>
            <a:r>
              <a:rPr lang="ru-RU" sz="2100" dirty="0" err="1" smtClean="0">
                <a:solidFill>
                  <a:schemeClr val="tx1"/>
                </a:solidFill>
              </a:rPr>
              <a:t>эзотерикой</a:t>
            </a:r>
            <a:r>
              <a:rPr lang="ru-RU" sz="2100" dirty="0" smtClean="0">
                <a:solidFill>
                  <a:schemeClr val="tx1"/>
                </a:solidFill>
              </a:rPr>
              <a:t>.</a:t>
            </a:r>
          </a:p>
          <a:p>
            <a:pPr marL="180975" lvl="0" indent="-180975">
              <a:buBlip>
                <a:blip r:embed="rId2"/>
              </a:buBlip>
            </a:pPr>
            <a:r>
              <a:rPr lang="ru-RU" sz="2100" dirty="0" smtClean="0">
                <a:solidFill>
                  <a:srgbClr val="C00000"/>
                </a:solidFill>
              </a:rPr>
              <a:t>Собственно экологические мотивы – желание жить в чистом месте, есть чистую еду, дышать чистым воздухом, вести здоровый образ жизни.</a:t>
            </a:r>
          </a:p>
          <a:p>
            <a:pPr marL="180975" lvl="0" indent="-180975">
              <a:buBlip>
                <a:blip r:embed="rId2"/>
              </a:buBlip>
            </a:pPr>
            <a:r>
              <a:rPr lang="ru-RU" sz="2100" dirty="0" smtClean="0">
                <a:solidFill>
                  <a:srgbClr val="C00000"/>
                </a:solidFill>
              </a:rPr>
              <a:t>Потребность людей в жизни на земле, на природе.</a:t>
            </a:r>
          </a:p>
          <a:p>
            <a:pPr marL="180975" lvl="0" indent="-180975">
              <a:buBlip>
                <a:blip r:embed="rId2"/>
              </a:buBlip>
            </a:pPr>
            <a:r>
              <a:rPr lang="ru-RU" sz="2100" dirty="0" smtClean="0">
                <a:solidFill>
                  <a:schemeClr val="tx1"/>
                </a:solidFill>
              </a:rPr>
              <a:t>Беспокойство за судьбу детей.</a:t>
            </a:r>
          </a:p>
          <a:p>
            <a:pPr marL="180975" lvl="0" indent="-180975">
              <a:buBlip>
                <a:blip r:embed="rId2"/>
              </a:buBlip>
            </a:pPr>
            <a:r>
              <a:rPr lang="ru-RU" sz="2100" dirty="0" smtClean="0">
                <a:solidFill>
                  <a:schemeClr val="tx1"/>
                </a:solidFill>
              </a:rPr>
              <a:t>Латентное недовольство социальной и политической ситуацией в стране и мире.</a:t>
            </a:r>
          </a:p>
          <a:p>
            <a:pPr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причины отъезда в </a:t>
            </a:r>
            <a:r>
              <a:rPr lang="ru-RU" dirty="0" err="1" smtClean="0"/>
              <a:t>экопоселение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8207376" cy="5018106"/>
          </a:xfrm>
        </p:spPr>
        <p:txBody>
          <a:bodyPr>
            <a:normAutofit fontScale="92500"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Исходный тезис: </a:t>
            </a:r>
          </a:p>
          <a:p>
            <a:pPr lvl="0" indent="0"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Экопоселения представляются выходом из кризиса, в который ввергло современную деревню современное общество, хорошей возможностью совместить жизнь на природе в компании единомышленников и без всего того негатива, который имеется в современной деревне. </a:t>
            </a:r>
          </a:p>
          <a:p>
            <a:pPr lvl="0">
              <a:buNone/>
            </a:pPr>
            <a:r>
              <a:rPr lang="ru-RU" spc="110" dirty="0" smtClean="0">
                <a:solidFill>
                  <a:schemeClr val="accent2">
                    <a:lumMod val="75000"/>
                  </a:schemeClr>
                </a:solidFill>
              </a:rPr>
              <a:t>Опровержение</a:t>
            </a:r>
            <a:r>
              <a:rPr lang="ru-RU" spc="20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 marL="540000">
              <a:buFont typeface="+mj-lt"/>
              <a:buAutoNum type="arabicParenR"/>
            </a:pPr>
            <a:r>
              <a:rPr lang="ru-RU" sz="1500" dirty="0" smtClean="0">
                <a:solidFill>
                  <a:schemeClr val="tx1"/>
                </a:solidFill>
              </a:rPr>
              <a:t>Размытость и аморфность идеологии экологических поселений ведет к тому, что под флагом </a:t>
            </a:r>
            <a:r>
              <a:rPr lang="ru-RU" sz="1500" dirty="0" err="1" smtClean="0">
                <a:solidFill>
                  <a:schemeClr val="tx1"/>
                </a:solidFill>
              </a:rPr>
              <a:t>экопоселений</a:t>
            </a:r>
            <a:r>
              <a:rPr lang="ru-RU" sz="1500" dirty="0" smtClean="0">
                <a:solidFill>
                  <a:schemeClr val="tx1"/>
                </a:solidFill>
              </a:rPr>
              <a:t> собираются совершенно разные по своему духу люди. В процессе взаимодействия эти различия выявляются и обостряются, что чрезвычайно затрудняет совместную деятельность </a:t>
            </a:r>
            <a:r>
              <a:rPr lang="ru-RU" sz="1500" smtClean="0">
                <a:solidFill>
                  <a:schemeClr val="tx1"/>
                </a:solidFill>
              </a:rPr>
              <a:t>по </a:t>
            </a:r>
            <a:r>
              <a:rPr lang="ru-RU" sz="1500" smtClean="0">
                <a:solidFill>
                  <a:schemeClr val="tx1"/>
                </a:solidFill>
              </a:rPr>
              <a:t>организации </a:t>
            </a:r>
            <a:r>
              <a:rPr lang="ru-RU" sz="1500" dirty="0" smtClean="0">
                <a:solidFill>
                  <a:schemeClr val="tx1"/>
                </a:solidFill>
              </a:rPr>
              <a:t>поселения. </a:t>
            </a:r>
            <a:endParaRPr lang="en-US" sz="1500" dirty="0" smtClean="0">
              <a:solidFill>
                <a:schemeClr val="tx1"/>
              </a:solidFill>
            </a:endParaRPr>
          </a:p>
          <a:p>
            <a:pPr marL="540000">
              <a:buFont typeface="+mj-lt"/>
              <a:buAutoNum type="arabicParenR"/>
            </a:pPr>
            <a:r>
              <a:rPr lang="ru-RU" sz="1500" dirty="0" smtClean="0">
                <a:solidFill>
                  <a:schemeClr val="tx1"/>
                </a:solidFill>
              </a:rPr>
              <a:t>Собственно </a:t>
            </a:r>
            <a:r>
              <a:rPr lang="ru-RU" sz="1500" dirty="0" smtClean="0">
                <a:solidFill>
                  <a:schemeClr val="tx1"/>
                </a:solidFill>
              </a:rPr>
              <a:t>экологические мотивы находятся на периферии интересов </a:t>
            </a:r>
            <a:r>
              <a:rPr lang="ru-RU" sz="1500" dirty="0" err="1" smtClean="0">
                <a:solidFill>
                  <a:schemeClr val="tx1"/>
                </a:solidFill>
              </a:rPr>
              <a:t>экопоселенцев</a:t>
            </a:r>
            <a:endParaRPr lang="ru-RU" sz="1500" dirty="0" smtClean="0">
              <a:solidFill>
                <a:schemeClr val="tx1"/>
              </a:solidFill>
            </a:endParaRPr>
          </a:p>
          <a:p>
            <a:pPr marL="540000">
              <a:buFont typeface="+mj-lt"/>
              <a:buAutoNum type="arabicParenR"/>
            </a:pPr>
            <a:r>
              <a:rPr lang="ru-RU" sz="1500" dirty="0" smtClean="0">
                <a:solidFill>
                  <a:schemeClr val="tx1"/>
                </a:solidFill>
              </a:rPr>
              <a:t>Под экологией </a:t>
            </a:r>
            <a:r>
              <a:rPr lang="ru-RU" sz="1500" dirty="0" err="1" smtClean="0">
                <a:solidFill>
                  <a:schemeClr val="tx1"/>
                </a:solidFill>
              </a:rPr>
              <a:t>экопоселенцы</a:t>
            </a:r>
            <a:r>
              <a:rPr lang="ru-RU" sz="1500" dirty="0" smtClean="0">
                <a:solidFill>
                  <a:schemeClr val="tx1"/>
                </a:solidFill>
              </a:rPr>
              <a:t> часто подразумевают лишь стремление к  «чистой жизни»: чистые вода и воздух, здоровая еда, нетронутая природа и т.п.</a:t>
            </a:r>
          </a:p>
          <a:p>
            <a:pPr marL="540000">
              <a:buFont typeface="+mj-lt"/>
              <a:buAutoNum type="arabicParenR"/>
            </a:pPr>
            <a:r>
              <a:rPr lang="ru-RU" sz="1500" dirty="0" smtClean="0">
                <a:solidFill>
                  <a:schemeClr val="tx1"/>
                </a:solidFill>
              </a:rPr>
              <a:t>Обожествление природы и архаизация сельскохозяйственных технологий   (особенно в случае родовых поместий)</a:t>
            </a:r>
          </a:p>
          <a:p>
            <a:pPr marL="540000">
              <a:buFont typeface="+mj-lt"/>
              <a:buAutoNum type="arabicParenR"/>
            </a:pPr>
            <a:r>
              <a:rPr lang="ru-RU" sz="1500" dirty="0" smtClean="0">
                <a:solidFill>
                  <a:schemeClr val="tx1"/>
                </a:solidFill>
              </a:rPr>
              <a:t>Известные трудности, связанные с неготовностью городских жителей к жизни «на земле», привязанностью к комфорту, отсутствием необходимых навыков и умений в сфере сельского хозяйства.  Кроме того, многие жители </a:t>
            </a:r>
            <a:r>
              <a:rPr lang="ru-RU" sz="1500" dirty="0" err="1" smtClean="0">
                <a:solidFill>
                  <a:schemeClr val="tx1"/>
                </a:solidFill>
              </a:rPr>
              <a:t>экопоселений</a:t>
            </a:r>
            <a:r>
              <a:rPr lang="ru-RU" sz="1500" dirty="0" smtClean="0">
                <a:solidFill>
                  <a:schemeClr val="tx1"/>
                </a:solidFill>
              </a:rPr>
              <a:t>  изначально не намерены  менять свою профессию в пользу работы «на земле» (современные возможности удаленной работы).</a:t>
            </a:r>
          </a:p>
          <a:p>
            <a:pPr marL="540000">
              <a:buFont typeface="+mj-lt"/>
              <a:buAutoNum type="arabicParenR"/>
            </a:pPr>
            <a:r>
              <a:rPr lang="ru-RU" sz="1500" dirty="0" smtClean="0">
                <a:solidFill>
                  <a:schemeClr val="tx1"/>
                </a:solidFill>
              </a:rPr>
              <a:t>Зачастую изоляционистская позиция по отношению к государству, конфликты с местными органами власти (в отдельных случаях).</a:t>
            </a:r>
            <a:endParaRPr lang="ru-RU" sz="1500" dirty="0" smtClean="0"/>
          </a:p>
          <a:p>
            <a:pPr marL="358775" lvl="0" indent="3175">
              <a:buAutoNum type="arabicParenR"/>
            </a:pPr>
            <a:endParaRPr lang="ru-RU" spc="2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>
              <a:buNone/>
            </a:pPr>
            <a:endParaRPr lang="ru-RU" spc="2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>
              <a:buNone/>
            </a:pPr>
            <a:endParaRPr lang="ru-RU" spc="2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Экопоселения как альтернатива деревне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Типичные жители </a:t>
            </a:r>
            <a:r>
              <a:rPr lang="ru-RU" dirty="0" err="1" smtClean="0"/>
              <a:t>экопоселений</a:t>
            </a:r>
            <a:endParaRPr lang="ru-RU" dirty="0"/>
          </a:p>
        </p:txBody>
      </p:sp>
      <p:pic>
        <p:nvPicPr>
          <p:cNvPr id="4" name="Picture 2" descr="Z:\ZIRCON\ИНОП-ВНУТРЕННЯЯ ЭМИГРАЦИЯ\DATA\ФОТО\Славное\IMG_20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5457" y="1125538"/>
            <a:ext cx="7233086" cy="4824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Вопрос о перспективах становится ключевым в понимании того, чем собственно являются российские экопоселения в настоящее время, в какой мере они могут стать экспериментальной площадкой для развития сельской России.  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0" lvl="0" indent="0">
              <a:buNone/>
            </a:pPr>
            <a:endParaRPr lang="ru-RU" sz="1600" dirty="0" smtClean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Два идеологических основания:</a:t>
            </a:r>
          </a:p>
          <a:p>
            <a:pPr lvl="0" indent="12700">
              <a:buBlip>
                <a:blip r:embed="rId2"/>
              </a:buBlip>
            </a:pPr>
            <a:r>
              <a:rPr lang="ru-RU" sz="1600" i="1" dirty="0" smtClean="0"/>
              <a:t> </a:t>
            </a:r>
            <a:r>
              <a:rPr lang="ru-RU" sz="1600" i="1" dirty="0" smtClean="0">
                <a:solidFill>
                  <a:srgbClr val="C00000"/>
                </a:solidFill>
              </a:rPr>
              <a:t>«Построить свой частный рай», «спастись самому», «убежище»  </a:t>
            </a:r>
          </a:p>
          <a:p>
            <a:pPr lvl="0" indent="12700">
              <a:buBlip>
                <a:blip r:embed="rId2"/>
              </a:buBlip>
            </a:pPr>
            <a:r>
              <a:rPr lang="ru-RU" sz="1600" i="1" dirty="0" smtClean="0">
                <a:solidFill>
                  <a:srgbClr val="C00000"/>
                </a:solidFill>
              </a:rPr>
              <a:t> «Показать миру альтернативу, новый путь развития, сделать этот мир лучше, а не уйти от него и замкнуться в себе» 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Современное, научное </a:t>
            </a:r>
            <a:r>
              <a:rPr lang="ru-RU" sz="1600" b="1" dirty="0" smtClean="0">
                <a:solidFill>
                  <a:schemeClr val="tx1"/>
                </a:solidFill>
              </a:rPr>
              <a:t>отношение к технологиям, особенно экологическим</a:t>
            </a:r>
            <a:r>
              <a:rPr lang="ru-RU" sz="1600" dirty="0" smtClean="0">
                <a:solidFill>
                  <a:schemeClr val="tx1"/>
                </a:solidFill>
              </a:rPr>
              <a:t>. </a:t>
            </a:r>
          </a:p>
          <a:p>
            <a:pPr marL="355600" indent="0">
              <a:buBlip>
                <a:blip r:embed="rId2"/>
              </a:buBlip>
            </a:pPr>
            <a:r>
              <a:rPr lang="ru-RU" sz="1600" dirty="0" smtClean="0">
                <a:solidFill>
                  <a:srgbClr val="C00000"/>
                </a:solidFill>
              </a:rPr>
              <a:t> Не архаика, а пример альтернативного пути развития цивилизации, встраивание </a:t>
            </a:r>
            <a:r>
              <a:rPr lang="ru-RU" sz="1600" dirty="0" err="1" smtClean="0">
                <a:solidFill>
                  <a:srgbClr val="C00000"/>
                </a:solidFill>
              </a:rPr>
              <a:t>экопоселений</a:t>
            </a:r>
            <a:r>
              <a:rPr lang="ru-RU" sz="1600" dirty="0" smtClean="0">
                <a:solidFill>
                  <a:srgbClr val="C00000"/>
                </a:solidFill>
              </a:rPr>
              <a:t> в современное общество. </a:t>
            </a:r>
          </a:p>
          <a:p>
            <a:pPr marL="0" indent="0">
              <a:buNone/>
            </a:pPr>
            <a:endParaRPr lang="en-US" sz="16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Новая тенденция</a:t>
            </a:r>
            <a:r>
              <a:rPr lang="ru-RU" sz="1600" dirty="0" smtClean="0">
                <a:solidFill>
                  <a:schemeClr val="tx1"/>
                </a:solidFill>
              </a:rPr>
              <a:t> - концептуализация поселения, налаживание внешних коммуникаций, вписывание в общероссийские  тренды развития. Это уже вполне приемлемая </a:t>
            </a:r>
            <a:r>
              <a:rPr lang="ru-RU" sz="1600" b="1" dirty="0" smtClean="0">
                <a:solidFill>
                  <a:schemeClr val="tx1"/>
                </a:solidFill>
              </a:rPr>
              <a:t>форма гражданской активности</a:t>
            </a:r>
            <a:r>
              <a:rPr lang="ru-RU" sz="1600" dirty="0" smtClean="0">
                <a:solidFill>
                  <a:schemeClr val="tx1"/>
                </a:solidFill>
              </a:rPr>
              <a:t>.</a:t>
            </a:r>
          </a:p>
          <a:p>
            <a:pPr marL="355600" indent="0">
              <a:buNone/>
            </a:pPr>
            <a:endParaRPr lang="ru-RU" dirty="0" smtClean="0">
              <a:solidFill>
                <a:srgbClr val="C00000"/>
              </a:solidFill>
              <a:latin typeface="Open Sans" pitchFamily="34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Будущее </a:t>
            </a:r>
            <a:r>
              <a:rPr lang="ru-RU" dirty="0" err="1" smtClean="0"/>
              <a:t>экопоселений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zrg01\home\maltceva\ЦИРКОН_презентация\Финал\Для презентации\Страница\Красная полос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583" y="836712"/>
            <a:ext cx="8697417" cy="207941"/>
          </a:xfrm>
          <a:prstGeom prst="rect">
            <a:avLst/>
          </a:prstGeom>
          <a:noFill/>
        </p:spPr>
      </p:pic>
      <p:pic>
        <p:nvPicPr>
          <p:cNvPr id="1029" name="Picture 5" descr="\\zrg01\home\maltceva\ЦИРКОН_презентация\Финал\Для презентации\Обложка\Стрелк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0"/>
            <a:ext cx="360040" cy="77192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99592" y="188640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6F27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Будущее экопоселений </a:t>
            </a:r>
            <a:endParaRPr lang="ru-RU" sz="2800" dirty="0">
              <a:solidFill>
                <a:srgbClr val="6F270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" name="Содержимое 9"/>
          <p:cNvSpPr txBox="1">
            <a:spLocks noGrp="1"/>
          </p:cNvSpPr>
          <p:nvPr>
            <p:ph idx="1"/>
          </p:nvPr>
        </p:nvSpPr>
        <p:spPr>
          <a:xfrm>
            <a:off x="395536" y="1124744"/>
            <a:ext cx="8568952" cy="435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2000" indent="0">
              <a:buNone/>
            </a:pPr>
            <a:endParaRPr lang="ru-RU" sz="1800" smtClean="0"/>
          </a:p>
          <a:p>
            <a:pPr marL="432000" indent="0">
              <a:buNone/>
            </a:pPr>
            <a:r>
              <a:rPr lang="ru-RU" sz="1800" smtClean="0"/>
              <a:t>Дальнейшие </a:t>
            </a:r>
            <a:r>
              <a:rPr lang="ru-RU" sz="1800" dirty="0" smtClean="0"/>
              <a:t>перспективы российских </a:t>
            </a:r>
            <a:r>
              <a:rPr lang="ru-RU" sz="1800" dirty="0" err="1" smtClean="0"/>
              <a:t>экопоселений</a:t>
            </a:r>
            <a:r>
              <a:rPr lang="ru-RU" sz="1800" dirty="0" smtClean="0"/>
              <a:t> во многом будут зависеть от того, смогут ли они найти свое место в общегосударственных программах, свою нишу в развитии страны. Эффективное будущее </a:t>
            </a:r>
            <a:r>
              <a:rPr lang="ru-RU" sz="1800" dirty="0" err="1" smtClean="0"/>
              <a:t>экопоселений</a:t>
            </a:r>
            <a:r>
              <a:rPr lang="ru-RU" sz="1800" dirty="0" smtClean="0"/>
              <a:t> невозможно без их сотрудничества с властью, бизнесом, обществом в целом, без поиска и согласования взаимных интересов. Безусловно, жители </a:t>
            </a:r>
            <a:r>
              <a:rPr lang="ru-RU" sz="1800" dirty="0" err="1" smtClean="0"/>
              <a:t>экопоселений</a:t>
            </a:r>
            <a:r>
              <a:rPr lang="ru-RU" sz="1800" dirty="0" smtClean="0"/>
              <a:t> вправе рассчитывать на поддержку государства, бизнеса, институтов гражданского общества в решении своих проблем – в сфере правового, финансово-экономического и иного регулирования, их существование и развитие является важной экспериментальной площадкой для отработки передовых социальных практик. Однако со своей стороны  </a:t>
            </a:r>
            <a:r>
              <a:rPr lang="ru-RU" sz="1800" dirty="0" err="1" smtClean="0"/>
              <a:t>экопоселенцы</a:t>
            </a:r>
            <a:r>
              <a:rPr lang="ru-RU" sz="1800" dirty="0" smtClean="0"/>
              <a:t> должны предложить обществу конкретные проекты своего участия в общегосударственных программах – например, таких, как заселение пустующих территорий, развитие современных экологических технологий, </a:t>
            </a:r>
            <a:r>
              <a:rPr lang="ru-RU" sz="1800" dirty="0" err="1" smtClean="0"/>
              <a:t>экотуризм</a:t>
            </a:r>
            <a:r>
              <a:rPr lang="ru-RU" sz="1800" dirty="0" smtClean="0"/>
              <a:t>, лесная политика и т.д.</a:t>
            </a:r>
          </a:p>
          <a:p>
            <a:pPr marL="355600" indent="0">
              <a:buNone/>
            </a:pPr>
            <a:endParaRPr lang="ru-RU" sz="1800" dirty="0" smtClean="0">
              <a:solidFill>
                <a:srgbClr val="C0000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11" name="Picture 5" descr="\\zrg01\home\maltceva\ЦИРКОН_презентация\Финал\Для презентации\Страница\Шапка вниз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74923"/>
            <a:ext cx="9144000" cy="545179"/>
          </a:xfrm>
          <a:prstGeom prst="rect">
            <a:avLst/>
          </a:prstGeom>
          <a:noFill/>
        </p:spPr>
      </p:pic>
      <p:pic>
        <p:nvPicPr>
          <p:cNvPr id="12" name="Picture 6" descr="\\zrg01\home\maltceva\ЦИРКОН_презентация\Финал\Для презентации\Страница\Для номера страницы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37682" y="6053187"/>
            <a:ext cx="719137" cy="719137"/>
          </a:xfrm>
          <a:prstGeom prst="rect">
            <a:avLst/>
          </a:prstGeom>
          <a:noFill/>
        </p:spPr>
      </p:pic>
      <p:sp>
        <p:nvSpPr>
          <p:cNvPr id="13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8460432" y="6237312"/>
            <a:ext cx="405408" cy="365125"/>
          </a:xfrm>
        </p:spPr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tx1"/>
                </a:solidFill>
              </a:rPr>
              <a:pPr/>
              <a:t>13</a:t>
            </a:fld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2050" name="Picture 2" descr="H:\maltceva\ЦИРКОН_презентация\Финал\Для презентации\Обложка\Стрелка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198438" cy="42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Будущее </a:t>
            </a:r>
            <a:r>
              <a:rPr lang="ru-RU" dirty="0" err="1" smtClean="0"/>
              <a:t>экопоселений</a:t>
            </a:r>
            <a:endParaRPr lang="ru-RU" dirty="0"/>
          </a:p>
        </p:txBody>
      </p:sp>
      <p:pic>
        <p:nvPicPr>
          <p:cNvPr id="4" name="Picture 2" descr="Z:\ZIRCON\ИНОП-ВНУТРЕННЯЯ ЭМИГРАЦИЯ\DATA\ФОТО\Славное\IMG_2112.JPG"/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6647" y="1125538"/>
            <a:ext cx="7230707" cy="4822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ЦИРКОН">
  <a:themeElements>
    <a:clrScheme name="ЦИРКОН">
      <a:dk1>
        <a:srgbClr val="000000"/>
      </a:dk1>
      <a:lt1>
        <a:srgbClr val="FFFFFF"/>
      </a:lt1>
      <a:dk2>
        <a:srgbClr val="D2D2D2"/>
      </a:dk2>
      <a:lt2>
        <a:srgbClr val="FFFFFF"/>
      </a:lt2>
      <a:accent1>
        <a:srgbClr val="6E2A13"/>
      </a:accent1>
      <a:accent2>
        <a:srgbClr val="AC2E23"/>
      </a:accent2>
      <a:accent3>
        <a:srgbClr val="563A65"/>
      </a:accent3>
      <a:accent4>
        <a:srgbClr val="827896"/>
      </a:accent4>
      <a:accent5>
        <a:srgbClr val="777262"/>
      </a:accent5>
      <a:accent6>
        <a:srgbClr val="AD9F7F"/>
      </a:accent6>
      <a:hlink>
        <a:srgbClr val="563A65"/>
      </a:hlink>
      <a:folHlink>
        <a:srgbClr val="77726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1346</TotalTime>
  <Words>1306</Words>
  <Application>Microsoft Office PowerPoint</Application>
  <PresentationFormat>Экран (4:3)</PresentationFormat>
  <Paragraphs>118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ЦИРКОН</vt:lpstr>
      <vt:lpstr>Слайд 1</vt:lpstr>
      <vt:lpstr>Актуальность темы исследования</vt:lpstr>
      <vt:lpstr>Информация об исследовании</vt:lpstr>
      <vt:lpstr>Информация об исследовании</vt:lpstr>
      <vt:lpstr>Определение экопоселения</vt:lpstr>
      <vt:lpstr>Определение экопоселения</vt:lpstr>
      <vt:lpstr>Классификация экопоселений</vt:lpstr>
      <vt:lpstr>Родовые поместья</vt:lpstr>
      <vt:lpstr>Основные причины отъезда в экопоселение</vt:lpstr>
      <vt:lpstr>Экопоселения как альтернатива деревне</vt:lpstr>
      <vt:lpstr>Типичные жители экопоселений</vt:lpstr>
      <vt:lpstr>Будущее экопоселений</vt:lpstr>
      <vt:lpstr>Слайд 13</vt:lpstr>
      <vt:lpstr>Будущее экопоселений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Даша</dc:creator>
  <cp:lastModifiedBy>none</cp:lastModifiedBy>
  <cp:revision>137</cp:revision>
  <dcterms:created xsi:type="dcterms:W3CDTF">2012-10-28T21:57:31Z</dcterms:created>
  <dcterms:modified xsi:type="dcterms:W3CDTF">2013-03-22T09:44:23Z</dcterms:modified>
</cp:coreProperties>
</file>